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95" r:id="rId4"/>
    <p:sldId id="279" r:id="rId5"/>
    <p:sldId id="297" r:id="rId6"/>
    <p:sldId id="298" r:id="rId7"/>
    <p:sldId id="299" r:id="rId8"/>
    <p:sldId id="300" r:id="rId9"/>
    <p:sldId id="301" r:id="rId10"/>
    <p:sldId id="304" r:id="rId11"/>
    <p:sldId id="285" r:id="rId12"/>
    <p:sldId id="294" r:id="rId13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10"/>
    <a:srgbClr val="4FB200"/>
    <a:srgbClr val="FFBF61"/>
    <a:srgbClr val="660066"/>
    <a:srgbClr val="0066FF"/>
    <a:srgbClr val="99CC00"/>
    <a:srgbClr val="FF0000"/>
    <a:srgbClr val="104F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2" autoAdjust="0"/>
  </p:normalViewPr>
  <p:slideViewPr>
    <p:cSldViewPr>
      <p:cViewPr varScale="1">
        <p:scale>
          <a:sx n="67" d="100"/>
          <a:sy n="67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defTabSz="909638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defTabSz="909638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0"/>
            </a:lvl1pPr>
          </a:lstStyle>
          <a:p>
            <a:pPr>
              <a:defRPr/>
            </a:pPr>
            <a:fld id="{FB8E90CB-12A8-4429-A953-4625966D0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DFDB4CF-F8F8-4D84-ADF6-ECBCEFC357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2" descr="DfE_FC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938838"/>
            <a:ext cx="20161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590675"/>
            <a:ext cx="8075613" cy="830263"/>
          </a:xfrm>
        </p:spPr>
        <p:txBody>
          <a:bodyPr/>
          <a:lstStyle>
            <a:lvl1pPr>
              <a:defRPr sz="4100"/>
            </a:lvl1pPr>
          </a:lstStyle>
          <a:p>
            <a:r>
              <a:rPr lang="en-GB"/>
              <a:t>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20938"/>
            <a:ext cx="8075613" cy="1320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Sub-title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49275"/>
            <a:ext cx="2017713" cy="484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549275"/>
            <a:ext cx="5905500" cy="484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49275"/>
            <a:ext cx="80756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57350"/>
            <a:ext cx="8075613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Main bullet style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19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18" descr="DfE_FC_RG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5938838"/>
            <a:ext cx="20161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35025" indent="-2905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96975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78025" indent="-19367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52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24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496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068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v.uk/publications/eOrderingDownload/DFE-RR128.pdf" TargetMode="External"/><Relationship Id="rId2" Type="http://schemas.openxmlformats.org/officeDocument/2006/relationships/hyperlink" Target="https://www.education.gov.uk/publications/eOrderingDownload/DFE-RB128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ppe.ioe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827088" y="838200"/>
            <a:ext cx="770572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en-US" sz="4400">
                <a:solidFill>
                  <a:srgbClr val="104F75"/>
                </a:solidFill>
                <a:latin typeface="AvantGarde LT Medium" pitchFamily="2" charset="0"/>
              </a:rPr>
              <a:t>Why do some disadvantaged children succeed ‘against the odds’?</a:t>
            </a:r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827088" y="2781300"/>
            <a:ext cx="410527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solidFill>
                <a:srgbClr val="104F75"/>
              </a:solidFill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104F75"/>
                </a:solidFill>
              </a:rPr>
              <a:t>Evidence from the EPPSE project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pic>
        <p:nvPicPr>
          <p:cNvPr id="3076" name="Picture 4" descr="Version 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6237288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1900" y="2692400"/>
            <a:ext cx="38512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04025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How you can use the evidence in this study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Could you look at the data in your school to identify pupils doing better than expected and consider why this might be?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How can you improve the positive self-image of children as learners?</a:t>
            </a:r>
            <a:endParaRPr lang="en-GB" altLang="en-US" sz="1800" smtClean="0"/>
          </a:p>
          <a:p>
            <a:pPr eaLnBrk="1" hangingPunct="1">
              <a:lnSpc>
                <a:spcPct val="80000"/>
              </a:lnSpc>
            </a:pPr>
            <a:endParaRPr lang="en-GB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What support do you provide for children experiencing difficulties to enable them to catch-up’?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What support do you provide for their parents to help children outside of school? How could this be enhanced?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Authors and Further Reading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341438"/>
            <a:ext cx="8075613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mtClean="0"/>
              <a:t>Principal Investigators for the EPPSE project are:  Kathy Sylva  (Oxford), Edward Melhuish (Birkbeck), Pam Sammons (Oxford), Iram Siraj-Blatchford &amp; Brenda Taggart (IoE).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This Research Bite draws on the EPPSE report: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/>
              <a:t>	</a:t>
            </a:r>
            <a:r>
              <a:rPr lang="en-GB" altLang="en-US" i="1" smtClean="0"/>
              <a:t>Performing against the odds: developmental trajectories of children in the EPPSE 3-16 study, June 2011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/>
              <a:t>	A short summary (Research Brief) can be downloaded from the Department for Education website: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400" smtClean="0"/>
              <a:t>	</a:t>
            </a:r>
            <a:r>
              <a:rPr lang="en-GB" altLang="en-US" sz="1400" smtClean="0">
                <a:hlinkClick r:id="rId2"/>
              </a:rPr>
              <a:t>https://www.education.gov.uk/publications/eOrderingDownload/DFE-RB128.pdf</a:t>
            </a:r>
            <a:endParaRPr lang="en-GB" alt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/>
              <a:t>	The full report is also available: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mtClean="0"/>
              <a:t>	</a:t>
            </a:r>
            <a:r>
              <a:rPr lang="en-GB" altLang="en-US" sz="1400" smtClean="0">
                <a:hlinkClick r:id="rId3"/>
              </a:rPr>
              <a:t>https://www.education.gov.uk/publications/eOrderingDownload/DFE-RR128.pdf</a:t>
            </a:r>
            <a:endParaRPr lang="en-GB" altLang="en-US" sz="1400" smtClean="0"/>
          </a:p>
          <a:p>
            <a:pPr eaLnBrk="1" hangingPunct="1">
              <a:buFont typeface="Wingdings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itchFamily="2" charset="2"/>
              <a:buNone/>
            </a:pPr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Further Information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341438"/>
            <a:ext cx="8075613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400" smtClean="0"/>
          </a:p>
          <a:p>
            <a:pPr algn="ctr" eaLnBrk="1" hangingPunct="1"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EPPSE Website:    </a:t>
            </a:r>
          </a:p>
          <a:p>
            <a:pPr algn="ctr" eaLnBrk="1" hangingPunct="1"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  <a:hlinkClick r:id="rId2"/>
              </a:rPr>
              <a:t>http://eppe.ioe.ac.uk</a:t>
            </a: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Or contact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Brenda Taggart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Principal Investigator and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Research Co-ordinator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00 44 (0) 207 612 6219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ko-KR" smtClean="0">
                <a:solidFill>
                  <a:srgbClr val="000000"/>
                </a:solidFill>
                <a:ea typeface="굴림" pitchFamily="34" charset="-127"/>
                <a:cs typeface="Arial" charset="0"/>
              </a:rPr>
              <a:t>b.taggart@ioe.ac.uk</a:t>
            </a:r>
          </a:p>
          <a:p>
            <a:pPr algn="ctr" eaLnBrk="1" hangingPunct="1">
              <a:buFontTx/>
              <a:buNone/>
            </a:pPr>
            <a:endParaRPr lang="en-GB" altLang="en-US" sz="1400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508500"/>
            <a:ext cx="27686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6804025" cy="576263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What is EPPSE?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57350"/>
            <a:ext cx="8075613" cy="2779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b="0" smtClean="0"/>
              <a:t>EPPSE is the Effective Pre-School, Primary and Secondary Education Project.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b="0" smtClean="0"/>
              <a:t>It is a longitudinal study that has followed 2,500 children from the age of 3 through pre-school, primary and secondary school. 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b="0" smtClean="0"/>
              <a:t>This sub-study used attainment data between the ages of 3 and 11 to identify children who were over- or under-achieving at the end of Key Stage 2 (relative to background characteristics). Fifty children (24 girls, 26 boys) were interviewed when they were aged 14-16, as were their families and some of their teachers.</a:t>
            </a:r>
          </a:p>
          <a:p>
            <a:pPr eaLnBrk="1" hangingPunct="1"/>
            <a:endParaRPr lang="en-GB" altLang="en-US" sz="1800" b="0" smtClean="0"/>
          </a:p>
          <a:p>
            <a:pPr eaLnBrk="1" hangingPunct="1"/>
            <a:endParaRPr lang="en-GB" altLang="en-US" b="0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z="1800" smtClean="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076700"/>
            <a:ext cx="17113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49275"/>
            <a:ext cx="7812088" cy="5762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104F75"/>
                </a:solidFill>
                <a:latin typeface="AvantGarde LT Medium" pitchFamily="2" charset="0"/>
              </a:rPr>
              <a:t>What is the problem that this study explored?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075612" cy="4003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Disadvantaged children generally do less well at school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Only one in five young people from the poorest families achieve five good GCSEs, including English and maths, compared with three quarters from the richest families</a:t>
            </a:r>
            <a:r>
              <a:rPr lang="en-GB" altLang="en-US" baseline="30000" smtClean="0"/>
              <a:t>1</a:t>
            </a:r>
            <a:r>
              <a:rPr lang="en-GB" altLang="en-US" sz="18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25% of children from poor backgrounds fail to meet the expected attainment level at the end of primary school, compared to 3% from affluent backgrounds</a:t>
            </a:r>
            <a:r>
              <a:rPr lang="en-GB" altLang="en-US" baseline="30000" smtClean="0"/>
              <a:t>1</a:t>
            </a:r>
            <a:r>
              <a:rPr lang="en-GB" altLang="en-US" sz="18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However, many children from disadvantaged backgrounds do succeed. This EPPSE study explores the reasons why.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916238" y="6237288"/>
            <a:ext cx="3671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200" b="0"/>
              <a:t>1- Source: Social Mobility Strategy, 2011</a:t>
            </a:r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4724400"/>
            <a:ext cx="289877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488237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Disadvantaged children who succeeded against the odds were helped by their parents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075612" cy="3689350"/>
          </a:xfrm>
        </p:spPr>
        <p:txBody>
          <a:bodyPr/>
          <a:lstStyle/>
          <a:p>
            <a:pPr eaLnBrk="1" hangingPunct="1"/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mtClean="0"/>
              <a:t>These parents: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engaged their young children as much as they could (reading, talking about school, cooking together etc),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positively valued learning and had high regard for education. If they had a gap in their own knowledge they found others who could help,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set and reinforced high standards, both for behaviour and academic aspiration</a:t>
            </a:r>
            <a:r>
              <a:rPr lang="en-US" altLang="en-US" sz="1800" smtClean="0"/>
              <a:t>,  </a:t>
            </a:r>
            <a:endParaRPr lang="en-GB" alt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encouraged </a:t>
            </a:r>
            <a:r>
              <a:rPr lang="en-US" altLang="en-US" sz="1800" smtClean="0"/>
              <a:t>extra-curricular activities explicitly for learning and development (whereas other parents saw them just as fun and relaxing). </a:t>
            </a:r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>
              <a:buFont typeface="Wingdings" pitchFamily="2" charset="2"/>
              <a:buNone/>
            </a:pPr>
            <a:endParaRPr lang="en-GB" altLang="en-US" sz="2800" smtClean="0"/>
          </a:p>
          <a:p>
            <a:pPr eaLnBrk="1" hangingPunct="1"/>
            <a:endParaRPr lang="en-GB" altLang="en-US" sz="2400" smtClean="0"/>
          </a:p>
          <a:p>
            <a:pPr eaLnBrk="1" hangingPunct="1"/>
            <a:endParaRPr lang="en-GB" altLang="en-US" sz="2400" smtClean="0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581525"/>
            <a:ext cx="2986088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5575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They were encouraged and nurtured in pre-school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GB" altLang="en-US" b="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63600" y="1916113"/>
            <a:ext cx="807561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Most parents believed that pre-school fostered social skills, however those whose children made fast progress saw its value for developing literacy and numeracy and preparing children for school routines.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They also believed that pre-school offered their child something in addition to what they could offer at home.</a:t>
            </a:r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GB" altLang="en-US"/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Disadvantaged boys were particularly helped by attending high quality pre-school: those from excellent pre-schools (in this small sub-sample) went on to succeed above expectation. </a:t>
            </a: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581525"/>
            <a:ext cx="287813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488237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They had a positive self-image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GB" altLang="en-US" b="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55650" y="1700213"/>
            <a:ext cx="807561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Children who succeeded viewed themselves as clever. They had a positive attitude towards homework, and a positive image of themselves as learners which was continually reinforced at home and in school.</a:t>
            </a:r>
            <a:r>
              <a:rPr lang="en-GB" altLang="en-US" sz="2000" b="0"/>
              <a:t> </a:t>
            </a:r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GB" altLang="en-US" sz="2000" b="0"/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Children who experienced difficulties with learning or were not seen as clever developed a negative self-image.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This was reinforced by the perception of parents (and children) that ‘ability to learn’ was ‘a given’ rather than something that could be shaped, and as a result parents (and schools) made little effort to remedy the difficulties children experienced.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altLang="en-US" b="0"/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altLang="en-US" b="0"/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322763"/>
            <a:ext cx="1584325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488237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They had good quality teaching at school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GB" altLang="en-US" b="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1700213"/>
            <a:ext cx="807561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Children (and their parents) who made fast progress attributed part of their success to the quality of their primary teachers who they felt: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were able to explain topics and lessons clearly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were enthusiastic about the subject they taught, 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were approachable when things were difficult to understand,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had control over the class and clearly communicated their expectations and boundaries, and 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encouraged children to work to achieve beyond their predicted attainment. </a:t>
            </a:r>
          </a:p>
          <a:p>
            <a:pPr marL="1196975" lvl="2" indent="-182563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altLang="en-US" b="0"/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Those who did not succeed partially blamed discontinuity and disorganised lessons caused by high numbers of supply teachers.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</a:pPr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488237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They had support from school if there were problems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GB" altLang="en-US" b="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5650" y="1700213"/>
            <a:ext cx="807561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The successful children felt they had support from school when they were experiencing difficulties with academic work or behaviour.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Support included appropriate homework, booster, revision or behavioural classes. 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This helped children to catch up, (re)establish and reinforce a positive perception of school and learning.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altLang="en-US" b="0"/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In contrast, those who fell further behind felt let down by schools and teachers. 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Some parents felt frustrated and even angry with schools for not helping their children, and these negative  perceptions were transmitted to children.</a:t>
            </a: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868863"/>
            <a:ext cx="25923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488237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smtClean="0">
                <a:solidFill>
                  <a:srgbClr val="104F75"/>
                </a:solidFill>
                <a:latin typeface="AvantGarde LT Medium" pitchFamily="2" charset="0"/>
              </a:rPr>
              <a:t>They had support from their peers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075613" cy="368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GB" altLang="en-US" b="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lvl="1"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</a:pPr>
            <a:endParaRPr lang="en-GB" alt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55650" y="1700213"/>
            <a:ext cx="807561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The successful children often had friends who offered practical or emotional support with school or learning. This helped them to enjoy school and to deal with difficulties. For example: 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b="0"/>
              <a:t>children helped each other out during lessons and advised on homework and helped with revision (providing informal peer tutoring).</a:t>
            </a:r>
          </a:p>
          <a:p>
            <a:pPr marL="835025" lvl="1" indent="-290513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altLang="en-US" b="0"/>
          </a:p>
          <a:p>
            <a:pPr marL="365125" indent="-3651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GB" altLang="en-US" sz="2000"/>
              <a:t>Children who had failed to make good progress tended to have friends with negative attitudes to school and learning. </a:t>
            </a:r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933825"/>
            <a:ext cx="18002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BDD00"/>
      </a:accent1>
      <a:accent2>
        <a:srgbClr val="5ABBB1"/>
      </a:accent2>
      <a:accent3>
        <a:srgbClr val="FFFFFF"/>
      </a:accent3>
      <a:accent4>
        <a:srgbClr val="000000"/>
      </a:accent4>
      <a:accent5>
        <a:srgbClr val="FDEBAA"/>
      </a:accent5>
      <a:accent6>
        <a:srgbClr val="51A9A0"/>
      </a:accent6>
      <a:hlink>
        <a:srgbClr val="0092BC"/>
      </a:hlink>
      <a:folHlink>
        <a:srgbClr val="324C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D00"/>
        </a:accent1>
        <a:accent2>
          <a:srgbClr val="5ABBB1"/>
        </a:accent2>
        <a:accent3>
          <a:srgbClr val="FFFFFF"/>
        </a:accent3>
        <a:accent4>
          <a:srgbClr val="000000"/>
        </a:accent4>
        <a:accent5>
          <a:srgbClr val="FDEBAA"/>
        </a:accent5>
        <a:accent6>
          <a:srgbClr val="51A9A0"/>
        </a:accent6>
        <a:hlink>
          <a:srgbClr val="0092BC"/>
        </a:hlink>
        <a:folHlink>
          <a:srgbClr val="324C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932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AvantGarde LT Medium</vt:lpstr>
      <vt:lpstr>굴림</vt:lpstr>
      <vt:lpstr>Default Design</vt:lpstr>
      <vt:lpstr>Slide 1</vt:lpstr>
      <vt:lpstr>What is EPPSE?</vt:lpstr>
      <vt:lpstr>What is the problem that this study explored?</vt:lpstr>
      <vt:lpstr>Disadvantaged children who succeeded against the odds were helped by their parents</vt:lpstr>
      <vt:lpstr>They were encouraged and nurtured in pre-school </vt:lpstr>
      <vt:lpstr>They had a positive self-image</vt:lpstr>
      <vt:lpstr>They had good quality teaching at school </vt:lpstr>
      <vt:lpstr>They had support from school if there were problems</vt:lpstr>
      <vt:lpstr>They had support from their peers</vt:lpstr>
      <vt:lpstr>How you can use the evidence in this study</vt:lpstr>
      <vt:lpstr>Authors and Further Reading</vt:lpstr>
      <vt:lpstr>Further Information</vt:lpstr>
    </vt:vector>
  </TitlesOfParts>
  <Company>Julea Hardy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DfE PowerPoint Template (Avant Garde Slides only) v1 1 (blue)</dc:title>
  <dc:creator>Julea Hardy</dc:creator>
  <cp:lastModifiedBy>Daniel O'Connor</cp:lastModifiedBy>
  <cp:revision>127</cp:revision>
  <dcterms:created xsi:type="dcterms:W3CDTF">2006-09-12T19:20:51Z</dcterms:created>
  <dcterms:modified xsi:type="dcterms:W3CDTF">2014-06-20T10:13:47Z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SubjectOOB">
    <vt:lpwstr>;#Regulations;#</vt:lpwstr>
  </property>
  <property fmtid="{D5CDD505-2E9C-101B-9397-08002B2CF9AE}" pid="3" name="DCSFContributor">
    <vt:lpwstr/>
  </property>
  <property fmtid="{D5CDD505-2E9C-101B-9397-08002B2CF9AE}" pid="4" name="DocumentStatusOOB">
    <vt:lpwstr>approved</vt:lpwstr>
  </property>
  <property fmtid="{D5CDD505-2E9C-101B-9397-08002B2CF9AE}" pid="5" name="ContentType">
    <vt:lpwstr>IWP Document</vt:lpwstr>
  </property>
  <property fmtid="{D5CDD505-2E9C-101B-9397-08002B2CF9AE}" pid="6" name="SecurityClassificationOOB">
    <vt:lpwstr>unclassified</vt:lpwstr>
  </property>
  <property fmtid="{D5CDD505-2E9C-101B-9397-08002B2CF9AE}" pid="7" name="SiteTypeOOB">
    <vt:lpwstr>Directorate</vt:lpwstr>
  </property>
  <property fmtid="{D5CDD505-2E9C-101B-9397-08002B2CF9AE}" pid="8" name="OwnerOOB">
    <vt:lpwstr>Corporate and Internal Communications</vt:lpwstr>
  </property>
  <property fmtid="{D5CDD505-2E9C-101B-9397-08002B2CF9AE}" pid="9" name="Function2OOB">
    <vt:lpwstr/>
  </property>
</Properties>
</file>