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78" r:id="rId3"/>
    <p:sldId id="284" r:id="rId4"/>
    <p:sldId id="292" r:id="rId5"/>
    <p:sldId id="276" r:id="rId6"/>
    <p:sldId id="280" r:id="rId7"/>
    <p:sldId id="281" r:id="rId8"/>
    <p:sldId id="282" r:id="rId9"/>
    <p:sldId id="283" r:id="rId10"/>
    <p:sldId id="279" r:id="rId11"/>
    <p:sldId id="285" r:id="rId12"/>
    <p:sldId id="294" r:id="rId13"/>
  </p:sldIdLst>
  <p:sldSz cx="9144000" cy="6858000" type="screen4x3"/>
  <p:notesSz cx="9928225" cy="6797675"/>
  <p:defaultTextStyle>
    <a:defPPr>
      <a:defRPr lang="en-GB"/>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8610"/>
    <a:srgbClr val="4FB200"/>
    <a:srgbClr val="FFBF61"/>
    <a:srgbClr val="660066"/>
    <a:srgbClr val="0066FF"/>
    <a:srgbClr val="99CC00"/>
    <a:srgbClr val="FF0000"/>
    <a:srgbClr val="104F7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1" d="100"/>
          <a:sy n="71" d="100"/>
        </p:scale>
        <p:origin x="-2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4303713"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965" tIns="45482" rIns="90965" bIns="45482" numCol="1" anchor="t" anchorCtr="0" compatLnSpc="1">
            <a:prstTxWarp prst="textNoShape">
              <a:avLst/>
            </a:prstTxWarp>
          </a:bodyPr>
          <a:lstStyle>
            <a:lvl1pPr defTabSz="909638">
              <a:defRPr sz="1200" b="0"/>
            </a:lvl1pPr>
          </a:lstStyle>
          <a:p>
            <a:pPr>
              <a:defRPr/>
            </a:pPr>
            <a:endParaRPr lang="en-GB" altLang="en-US"/>
          </a:p>
        </p:txBody>
      </p:sp>
      <p:sp>
        <p:nvSpPr>
          <p:cNvPr id="15363" name="Rectangle 3"/>
          <p:cNvSpPr>
            <a:spLocks noGrp="1" noChangeArrowheads="1"/>
          </p:cNvSpPr>
          <p:nvPr>
            <p:ph type="dt" sz="quarter" idx="1"/>
          </p:nvPr>
        </p:nvSpPr>
        <p:spPr bwMode="auto">
          <a:xfrm>
            <a:off x="5624513" y="0"/>
            <a:ext cx="4302125"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965" tIns="45482" rIns="90965" bIns="45482" numCol="1" anchor="t" anchorCtr="0" compatLnSpc="1">
            <a:prstTxWarp prst="textNoShape">
              <a:avLst/>
            </a:prstTxWarp>
          </a:bodyPr>
          <a:lstStyle>
            <a:lvl1pPr algn="r" defTabSz="909638">
              <a:defRPr sz="1200" b="0"/>
            </a:lvl1pPr>
          </a:lstStyle>
          <a:p>
            <a:pPr>
              <a:defRPr/>
            </a:pPr>
            <a:endParaRPr lang="en-GB" altLang="en-US"/>
          </a:p>
        </p:txBody>
      </p:sp>
      <p:sp>
        <p:nvSpPr>
          <p:cNvPr id="15364" name="Rectangle 4"/>
          <p:cNvSpPr>
            <a:spLocks noGrp="1" noChangeArrowheads="1"/>
          </p:cNvSpPr>
          <p:nvPr>
            <p:ph type="ftr" sz="quarter" idx="2"/>
          </p:nvPr>
        </p:nvSpPr>
        <p:spPr bwMode="auto">
          <a:xfrm>
            <a:off x="0" y="6456363"/>
            <a:ext cx="4303713"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965" tIns="45482" rIns="90965" bIns="45482" numCol="1" anchor="b" anchorCtr="0" compatLnSpc="1">
            <a:prstTxWarp prst="textNoShape">
              <a:avLst/>
            </a:prstTxWarp>
          </a:bodyPr>
          <a:lstStyle>
            <a:lvl1pPr defTabSz="909638">
              <a:defRPr sz="1200" b="0"/>
            </a:lvl1pPr>
          </a:lstStyle>
          <a:p>
            <a:pPr>
              <a:defRPr/>
            </a:pPr>
            <a:endParaRPr lang="en-GB" altLang="en-US"/>
          </a:p>
        </p:txBody>
      </p:sp>
      <p:sp>
        <p:nvSpPr>
          <p:cNvPr id="15365" name="Rectangle 5"/>
          <p:cNvSpPr>
            <a:spLocks noGrp="1" noChangeArrowheads="1"/>
          </p:cNvSpPr>
          <p:nvPr>
            <p:ph type="sldNum" sz="quarter" idx="3"/>
          </p:nvPr>
        </p:nvSpPr>
        <p:spPr bwMode="auto">
          <a:xfrm>
            <a:off x="5624513" y="6456363"/>
            <a:ext cx="4302125"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965" tIns="45482" rIns="90965" bIns="45482" numCol="1" anchor="b" anchorCtr="0" compatLnSpc="1">
            <a:prstTxWarp prst="textNoShape">
              <a:avLst/>
            </a:prstTxWarp>
          </a:bodyPr>
          <a:lstStyle>
            <a:lvl1pPr algn="r" defTabSz="909638">
              <a:defRPr sz="1200" b="0"/>
            </a:lvl1pPr>
          </a:lstStyle>
          <a:p>
            <a:pPr>
              <a:defRPr/>
            </a:pPr>
            <a:fld id="{ED1979C9-E52D-4A6C-8231-1A94D728B78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4302125"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pPr>
              <a:defRPr/>
            </a:pPr>
            <a:endParaRPr lang="en-GB" altLang="en-US"/>
          </a:p>
        </p:txBody>
      </p:sp>
      <p:sp>
        <p:nvSpPr>
          <p:cNvPr id="81923" name="Rectangle 3"/>
          <p:cNvSpPr>
            <a:spLocks noGrp="1" noChangeArrowheads="1"/>
          </p:cNvSpPr>
          <p:nvPr>
            <p:ph type="dt" idx="1"/>
          </p:nvPr>
        </p:nvSpPr>
        <p:spPr bwMode="auto">
          <a:xfrm>
            <a:off x="5622925" y="0"/>
            <a:ext cx="4303713"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GB" altLang="en-US"/>
          </a:p>
        </p:txBody>
      </p:sp>
      <p:sp>
        <p:nvSpPr>
          <p:cNvPr id="15364" name="Rectangle 4"/>
          <p:cNvSpPr>
            <a:spLocks noRot="1" noChangeArrowheads="1" noTextEdit="1"/>
          </p:cNvSpPr>
          <p:nvPr>
            <p:ph type="sldImg" idx="2"/>
          </p:nvPr>
        </p:nvSpPr>
        <p:spPr bwMode="auto">
          <a:xfrm>
            <a:off x="3263900" y="509588"/>
            <a:ext cx="3400425" cy="2549525"/>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992188" y="3228975"/>
            <a:ext cx="7943850" cy="305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81926" name="Rectangle 6"/>
          <p:cNvSpPr>
            <a:spLocks noGrp="1" noChangeArrowheads="1"/>
          </p:cNvSpPr>
          <p:nvPr>
            <p:ph type="ftr" sz="quarter" idx="4"/>
          </p:nvPr>
        </p:nvSpPr>
        <p:spPr bwMode="auto">
          <a:xfrm>
            <a:off x="0" y="6456363"/>
            <a:ext cx="4302125"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pPr>
              <a:defRPr/>
            </a:pPr>
            <a:endParaRPr lang="en-GB" altLang="en-US"/>
          </a:p>
        </p:txBody>
      </p:sp>
      <p:sp>
        <p:nvSpPr>
          <p:cNvPr id="81927" name="Rectangle 7"/>
          <p:cNvSpPr>
            <a:spLocks noGrp="1" noChangeArrowheads="1"/>
          </p:cNvSpPr>
          <p:nvPr>
            <p:ph type="sldNum" sz="quarter" idx="5"/>
          </p:nvPr>
        </p:nvSpPr>
        <p:spPr bwMode="auto">
          <a:xfrm>
            <a:off x="5622925" y="6456363"/>
            <a:ext cx="4303713"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pPr>
              <a:defRPr/>
            </a:pPr>
            <a:fld id="{561DA5B0-7BAA-4F9F-8610-4DC047ED7C8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5734050"/>
            <a:ext cx="9144000" cy="112395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mtClean="0"/>
          </a:p>
        </p:txBody>
      </p:sp>
      <p:pic>
        <p:nvPicPr>
          <p:cNvPr id="5" name="Picture 12" descr="DfE_FC_RGB"/>
          <p:cNvPicPr>
            <a:picLocks noChangeAspect="1" noChangeArrowheads="1"/>
          </p:cNvPicPr>
          <p:nvPr userDrawn="1"/>
        </p:nvPicPr>
        <p:blipFill>
          <a:blip r:embed="rId2" cstate="print"/>
          <a:srcRect/>
          <a:stretch>
            <a:fillRect/>
          </a:stretch>
        </p:blipFill>
        <p:spPr bwMode="auto">
          <a:xfrm>
            <a:off x="395288" y="5938838"/>
            <a:ext cx="2016125" cy="576262"/>
          </a:xfrm>
          <a:prstGeom prst="rect">
            <a:avLst/>
          </a:prstGeom>
          <a:noFill/>
          <a:ln w="9525">
            <a:noFill/>
            <a:miter lim="800000"/>
            <a:headEnd/>
            <a:tailEnd/>
          </a:ln>
        </p:spPr>
      </p:pic>
      <p:sp>
        <p:nvSpPr>
          <p:cNvPr id="3075" name="Rectangle 3"/>
          <p:cNvSpPr>
            <a:spLocks noGrp="1" noChangeArrowheads="1"/>
          </p:cNvSpPr>
          <p:nvPr>
            <p:ph type="ctrTitle"/>
          </p:nvPr>
        </p:nvSpPr>
        <p:spPr>
          <a:xfrm>
            <a:off x="647700" y="1590675"/>
            <a:ext cx="8075613" cy="830263"/>
          </a:xfrm>
        </p:spPr>
        <p:txBody>
          <a:bodyPr/>
          <a:lstStyle>
            <a:lvl1pPr>
              <a:defRPr sz="4100"/>
            </a:lvl1pPr>
          </a:lstStyle>
          <a:p>
            <a:pPr lvl="0"/>
            <a:r>
              <a:rPr lang="en-GB" altLang="en-US" noProof="0" smtClean="0"/>
              <a:t>Title</a:t>
            </a:r>
          </a:p>
        </p:txBody>
      </p:sp>
      <p:sp>
        <p:nvSpPr>
          <p:cNvPr id="3076" name="Rectangle 4"/>
          <p:cNvSpPr>
            <a:spLocks noGrp="1" noChangeArrowheads="1"/>
          </p:cNvSpPr>
          <p:nvPr>
            <p:ph type="subTitle" idx="1"/>
          </p:nvPr>
        </p:nvSpPr>
        <p:spPr>
          <a:xfrm>
            <a:off x="647700" y="2420938"/>
            <a:ext cx="8075613" cy="1320800"/>
          </a:xfrm>
        </p:spPr>
        <p:txBody>
          <a:bodyPr/>
          <a:lstStyle>
            <a:lvl1pPr marL="0" indent="0">
              <a:buFont typeface="Wingdings" pitchFamily="2" charset="2"/>
              <a:buNone/>
              <a:defRPr/>
            </a:lvl1pPr>
          </a:lstStyle>
          <a:p>
            <a:pPr lvl="0"/>
            <a:r>
              <a:rPr lang="en-GB" altLang="en-US" noProof="0" smtClean="0"/>
              <a:t>Sub-title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549275"/>
            <a:ext cx="2017713" cy="48402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47700" y="549275"/>
            <a:ext cx="5905500" cy="4840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7700" y="1657350"/>
            <a:ext cx="3960813" cy="3732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0913" y="1657350"/>
            <a:ext cx="3962400" cy="3732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549275"/>
            <a:ext cx="8075613" cy="11255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647700" y="1657350"/>
            <a:ext cx="8075613" cy="37322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ltLang="en-US" smtClean="0"/>
              <a:t>Main bullet style</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19"/>
          <p:cNvSpPr>
            <a:spLocks noChangeArrowheads="1"/>
          </p:cNvSpPr>
          <p:nvPr userDrawn="1"/>
        </p:nvSpPr>
        <p:spPr bwMode="auto">
          <a:xfrm>
            <a:off x="0" y="5734050"/>
            <a:ext cx="9144000" cy="112395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mtClean="0"/>
          </a:p>
        </p:txBody>
      </p:sp>
      <p:pic>
        <p:nvPicPr>
          <p:cNvPr id="1029" name="Picture 18" descr="DfE_FC_RGB"/>
          <p:cNvPicPr>
            <a:picLocks noChangeAspect="1" noChangeArrowheads="1"/>
          </p:cNvPicPr>
          <p:nvPr userDrawn="1"/>
        </p:nvPicPr>
        <p:blipFill>
          <a:blip r:embed="rId13" cstate="print"/>
          <a:srcRect/>
          <a:stretch>
            <a:fillRect/>
          </a:stretch>
        </p:blipFill>
        <p:spPr bwMode="auto">
          <a:xfrm>
            <a:off x="395288" y="5938838"/>
            <a:ext cx="2016125" cy="5762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365125" indent="-365125" algn="l" rtl="0" eaLnBrk="0" fontAlgn="base" hangingPunct="0">
        <a:spcBef>
          <a:spcPct val="20000"/>
        </a:spcBef>
        <a:spcAft>
          <a:spcPct val="0"/>
        </a:spcAft>
        <a:buFont typeface="Wingdings" pitchFamily="2" charset="2"/>
        <a:buChar char="§"/>
        <a:defRPr sz="2000" b="1">
          <a:solidFill>
            <a:schemeClr val="tx1"/>
          </a:solidFill>
          <a:latin typeface="+mn-lt"/>
          <a:ea typeface="+mn-ea"/>
          <a:cs typeface="+mn-cs"/>
        </a:defRPr>
      </a:lvl1pPr>
      <a:lvl2pPr marL="835025" indent="-290513" algn="l" rtl="0" eaLnBrk="0" fontAlgn="base" hangingPunct="0">
        <a:spcBef>
          <a:spcPct val="20000"/>
        </a:spcBef>
        <a:spcAft>
          <a:spcPct val="0"/>
        </a:spcAft>
        <a:buChar char="–"/>
        <a:defRPr sz="2000">
          <a:solidFill>
            <a:schemeClr val="tx1"/>
          </a:solidFill>
          <a:latin typeface="+mn-lt"/>
        </a:defRPr>
      </a:lvl2pPr>
      <a:lvl3pPr marL="1196975" indent="-182563" algn="l" rtl="0" eaLnBrk="0" fontAlgn="base" hangingPunct="0">
        <a:spcBef>
          <a:spcPct val="20000"/>
        </a:spcBef>
        <a:spcAft>
          <a:spcPct val="0"/>
        </a:spcAft>
        <a:buChar char="•"/>
        <a:defRPr sz="2000">
          <a:solidFill>
            <a:schemeClr val="tx1"/>
          </a:solidFill>
          <a:latin typeface="+mn-lt"/>
        </a:defRPr>
      </a:lvl3pPr>
      <a:lvl4pPr marL="1604963" indent="-228600" algn="l" rtl="0" eaLnBrk="0" fontAlgn="base" hangingPunct="0">
        <a:spcBef>
          <a:spcPct val="20000"/>
        </a:spcBef>
        <a:spcAft>
          <a:spcPct val="0"/>
        </a:spcAft>
        <a:buChar char="–"/>
        <a:defRPr sz="1600">
          <a:solidFill>
            <a:schemeClr val="tx1"/>
          </a:solidFill>
          <a:latin typeface="+mn-lt"/>
        </a:defRPr>
      </a:lvl4pPr>
      <a:lvl5pPr marL="1978025" indent="-193675" algn="l" rtl="0" eaLnBrk="0" fontAlgn="base" hangingPunct="0">
        <a:spcBef>
          <a:spcPct val="20000"/>
        </a:spcBef>
        <a:spcAft>
          <a:spcPct val="0"/>
        </a:spcAft>
        <a:buChar char="»"/>
        <a:defRPr sz="1600">
          <a:solidFill>
            <a:schemeClr val="tx1"/>
          </a:solidFill>
          <a:latin typeface="+mn-lt"/>
        </a:defRPr>
      </a:lvl5pPr>
      <a:lvl6pPr marL="2435225" indent="-193675" algn="l" rtl="0" fontAlgn="base">
        <a:spcBef>
          <a:spcPct val="20000"/>
        </a:spcBef>
        <a:spcAft>
          <a:spcPct val="0"/>
        </a:spcAft>
        <a:buChar char="»"/>
        <a:defRPr sz="1600">
          <a:solidFill>
            <a:schemeClr val="tx1"/>
          </a:solidFill>
          <a:latin typeface="+mn-lt"/>
        </a:defRPr>
      </a:lvl6pPr>
      <a:lvl7pPr marL="2892425" indent="-193675" algn="l" rtl="0" fontAlgn="base">
        <a:spcBef>
          <a:spcPct val="20000"/>
        </a:spcBef>
        <a:spcAft>
          <a:spcPct val="0"/>
        </a:spcAft>
        <a:buChar char="»"/>
        <a:defRPr sz="1600">
          <a:solidFill>
            <a:schemeClr val="tx1"/>
          </a:solidFill>
          <a:latin typeface="+mn-lt"/>
        </a:defRPr>
      </a:lvl7pPr>
      <a:lvl8pPr marL="3349625" indent="-193675" algn="l" rtl="0" fontAlgn="base">
        <a:spcBef>
          <a:spcPct val="20000"/>
        </a:spcBef>
        <a:spcAft>
          <a:spcPct val="0"/>
        </a:spcAft>
        <a:buChar char="»"/>
        <a:defRPr sz="1600">
          <a:solidFill>
            <a:schemeClr val="tx1"/>
          </a:solidFill>
          <a:latin typeface="+mn-lt"/>
        </a:defRPr>
      </a:lvl8pPr>
      <a:lvl9pPr marL="3806825" indent="-193675"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ducation.gov.uk/publications/eOrderingDownload/RB817.pdf" TargetMode="External"/><Relationship Id="rId2" Type="http://schemas.openxmlformats.org/officeDocument/2006/relationships/hyperlink" Target="http://www.education.gov.uk/publications/eOrderingDownload/DFE-RB129.pdf" TargetMode="External"/><Relationship Id="rId1" Type="http://schemas.openxmlformats.org/officeDocument/2006/relationships/slideLayout" Target="../slideLayouts/slideLayout2.xml"/><Relationship Id="rId4" Type="http://schemas.openxmlformats.org/officeDocument/2006/relationships/hyperlink" Target="http://www.education.gov.uk/publications/eOrderingDownload/DCSF-RB028.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eppe.ioe.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9"/>
          <p:cNvSpPr txBox="1">
            <a:spLocks noChangeArrowheads="1"/>
          </p:cNvSpPr>
          <p:nvPr/>
        </p:nvSpPr>
        <p:spPr bwMode="auto">
          <a:xfrm>
            <a:off x="827088" y="838200"/>
            <a:ext cx="7705725" cy="1165225"/>
          </a:xfrm>
          <a:prstGeom prst="rect">
            <a:avLst/>
          </a:prstGeom>
          <a:noFill/>
          <a:ln w="9525">
            <a:noFill/>
            <a:miter lim="800000"/>
            <a:headEnd/>
            <a:tailEnd/>
          </a:ln>
          <a:effectLst/>
        </p:spPr>
        <p:txBody>
          <a:bodyPr>
            <a:spAutoFit/>
          </a:bodyPr>
          <a:lstStyle/>
          <a:p>
            <a:pPr>
              <a:lnSpc>
                <a:spcPct val="80000"/>
              </a:lnSpc>
              <a:spcBef>
                <a:spcPct val="50000"/>
              </a:spcBef>
            </a:pPr>
            <a:r>
              <a:rPr lang="en-GB" altLang="en-US" sz="4400">
                <a:solidFill>
                  <a:srgbClr val="104F75"/>
                </a:solidFill>
                <a:latin typeface="AvantGarde LT Medium" pitchFamily="2" charset="0"/>
              </a:rPr>
              <a:t>Effective Teaching Methods in 82 Primary Schools</a:t>
            </a:r>
          </a:p>
        </p:txBody>
      </p:sp>
      <p:sp>
        <p:nvSpPr>
          <p:cNvPr id="3075" name="Text Box 20"/>
          <p:cNvSpPr txBox="1">
            <a:spLocks noChangeArrowheads="1"/>
          </p:cNvSpPr>
          <p:nvPr/>
        </p:nvSpPr>
        <p:spPr bwMode="auto">
          <a:xfrm>
            <a:off x="827088" y="3429000"/>
            <a:ext cx="4105275" cy="1081088"/>
          </a:xfrm>
          <a:prstGeom prst="rect">
            <a:avLst/>
          </a:prstGeom>
          <a:noFill/>
          <a:ln w="9525">
            <a:noFill/>
            <a:miter lim="800000"/>
            <a:headEnd/>
            <a:tailEnd/>
          </a:ln>
          <a:effectLst/>
        </p:spPr>
        <p:txBody>
          <a:bodyPr>
            <a:spAutoFit/>
          </a:bodyPr>
          <a:lstStyle/>
          <a:p>
            <a:pPr>
              <a:lnSpc>
                <a:spcPct val="80000"/>
              </a:lnSpc>
              <a:spcBef>
                <a:spcPct val="50000"/>
              </a:spcBef>
            </a:pPr>
            <a:r>
              <a:rPr lang="en-GB" altLang="en-US">
                <a:solidFill>
                  <a:srgbClr val="104F75"/>
                </a:solidFill>
              </a:rPr>
              <a:t>Evidence from the </a:t>
            </a:r>
          </a:p>
          <a:p>
            <a:pPr>
              <a:lnSpc>
                <a:spcPct val="80000"/>
              </a:lnSpc>
              <a:spcBef>
                <a:spcPct val="50000"/>
              </a:spcBef>
            </a:pPr>
            <a:r>
              <a:rPr lang="en-GB" altLang="en-US">
                <a:solidFill>
                  <a:srgbClr val="104F75"/>
                </a:solidFill>
              </a:rPr>
              <a:t>EPPSE project</a:t>
            </a:r>
          </a:p>
          <a:p>
            <a:pPr>
              <a:spcBef>
                <a:spcPct val="50000"/>
              </a:spcBef>
            </a:pPr>
            <a:endParaRPr lang="en-GB" altLang="en-US"/>
          </a:p>
        </p:txBody>
      </p:sp>
      <p:pic>
        <p:nvPicPr>
          <p:cNvPr id="3076" name="Picture 4" descr="Version 3.jpg"/>
          <p:cNvPicPr>
            <a:picLocks noChangeAspect="1"/>
          </p:cNvPicPr>
          <p:nvPr/>
        </p:nvPicPr>
        <p:blipFill>
          <a:blip r:embed="rId2" cstate="print"/>
          <a:srcRect/>
          <a:stretch>
            <a:fillRect/>
          </a:stretch>
        </p:blipFill>
        <p:spPr bwMode="auto">
          <a:xfrm>
            <a:off x="7308850" y="6237288"/>
            <a:ext cx="1631950" cy="428625"/>
          </a:xfrm>
          <a:prstGeom prst="rect">
            <a:avLst/>
          </a:prstGeom>
          <a:noFill/>
          <a:ln w="9525">
            <a:noFill/>
            <a:miter lim="800000"/>
            <a:headEnd/>
            <a:tailEnd/>
          </a:ln>
        </p:spPr>
      </p:pic>
      <p:pic>
        <p:nvPicPr>
          <p:cNvPr id="3077" name="Picture 29"/>
          <p:cNvPicPr>
            <a:picLocks noChangeAspect="1" noChangeArrowheads="1"/>
          </p:cNvPicPr>
          <p:nvPr/>
        </p:nvPicPr>
        <p:blipFill>
          <a:blip r:embed="rId3" cstate="print"/>
          <a:srcRect/>
          <a:stretch>
            <a:fillRect/>
          </a:stretch>
        </p:blipFill>
        <p:spPr bwMode="auto">
          <a:xfrm>
            <a:off x="3830638" y="2420938"/>
            <a:ext cx="4281487" cy="28527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4213" y="620713"/>
            <a:ext cx="6804025" cy="576262"/>
          </a:xfrm>
        </p:spPr>
        <p:txBody>
          <a:bodyPr/>
          <a:lstStyle/>
          <a:p>
            <a:pPr eaLnBrk="1" hangingPunct="1">
              <a:lnSpc>
                <a:spcPct val="80000"/>
              </a:lnSpc>
            </a:pPr>
            <a:r>
              <a:rPr lang="en-GB" altLang="en-US" sz="3600" smtClean="0">
                <a:solidFill>
                  <a:srgbClr val="104F75"/>
                </a:solidFill>
                <a:latin typeface="AvantGarde LT Medium" pitchFamily="2" charset="0"/>
              </a:rPr>
              <a:t>How you can use the evidence in this study</a:t>
            </a:r>
          </a:p>
        </p:txBody>
      </p:sp>
      <p:sp>
        <p:nvSpPr>
          <p:cNvPr id="12291" name="Rectangle 8"/>
          <p:cNvSpPr>
            <a:spLocks noGrp="1" noChangeArrowheads="1"/>
          </p:cNvSpPr>
          <p:nvPr>
            <p:ph type="body" idx="1"/>
          </p:nvPr>
        </p:nvSpPr>
        <p:spPr>
          <a:xfrm>
            <a:off x="647700" y="2133600"/>
            <a:ext cx="8075613" cy="3255963"/>
          </a:xfrm>
        </p:spPr>
        <p:txBody>
          <a:bodyPr/>
          <a:lstStyle/>
          <a:p>
            <a:pPr eaLnBrk="1" hangingPunct="1">
              <a:lnSpc>
                <a:spcPct val="80000"/>
              </a:lnSpc>
            </a:pPr>
            <a:r>
              <a:rPr lang="en-GB" altLang="en-US" sz="2400" smtClean="0"/>
              <a:t>Which elements do you recognise in your classrooms?</a:t>
            </a:r>
          </a:p>
          <a:p>
            <a:pPr eaLnBrk="1" hangingPunct="1">
              <a:lnSpc>
                <a:spcPct val="80000"/>
              </a:lnSpc>
            </a:pPr>
            <a:endParaRPr lang="en-GB" altLang="en-US" sz="2400" smtClean="0"/>
          </a:p>
          <a:p>
            <a:pPr eaLnBrk="1" hangingPunct="1">
              <a:lnSpc>
                <a:spcPct val="80000"/>
              </a:lnSpc>
            </a:pPr>
            <a:r>
              <a:rPr lang="en-GB" altLang="en-US" sz="2400" smtClean="0"/>
              <a:t>How can you adapt your teaching or classroom routines?</a:t>
            </a:r>
          </a:p>
          <a:p>
            <a:pPr eaLnBrk="1" hangingPunct="1">
              <a:lnSpc>
                <a:spcPct val="80000"/>
              </a:lnSpc>
            </a:pPr>
            <a:endParaRPr lang="en-GB" altLang="en-US" smtClean="0"/>
          </a:p>
          <a:p>
            <a:pPr eaLnBrk="1" hangingPunct="1">
              <a:lnSpc>
                <a:spcPct val="80000"/>
              </a:lnSpc>
            </a:pPr>
            <a:endParaRPr lang="en-GB" altLang="en-US" smtClean="0"/>
          </a:p>
        </p:txBody>
      </p:sp>
      <p:pic>
        <p:nvPicPr>
          <p:cNvPr id="12292" name="Picture 11"/>
          <p:cNvPicPr>
            <a:picLocks noChangeAspect="1" noChangeArrowheads="1"/>
          </p:cNvPicPr>
          <p:nvPr/>
        </p:nvPicPr>
        <p:blipFill>
          <a:blip r:embed="rId2" cstate="print"/>
          <a:srcRect/>
          <a:stretch>
            <a:fillRect/>
          </a:stretch>
        </p:blipFill>
        <p:spPr bwMode="auto">
          <a:xfrm>
            <a:off x="5580063" y="3860800"/>
            <a:ext cx="3148012" cy="256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47700" y="549275"/>
            <a:ext cx="6804025" cy="576263"/>
          </a:xfrm>
        </p:spPr>
        <p:txBody>
          <a:bodyPr/>
          <a:lstStyle/>
          <a:p>
            <a:pPr eaLnBrk="1" hangingPunct="1"/>
            <a:r>
              <a:rPr lang="en-GB" altLang="en-US" sz="3600" smtClean="0">
                <a:solidFill>
                  <a:srgbClr val="104F75"/>
                </a:solidFill>
                <a:latin typeface="AvantGarde LT Medium" pitchFamily="2" charset="0"/>
              </a:rPr>
              <a:t>Authors and Further Reading</a:t>
            </a:r>
          </a:p>
        </p:txBody>
      </p:sp>
      <p:sp>
        <p:nvSpPr>
          <p:cNvPr id="13315" name="Rectangle 3"/>
          <p:cNvSpPr>
            <a:spLocks noGrp="1" noChangeArrowheads="1"/>
          </p:cNvSpPr>
          <p:nvPr>
            <p:ph type="body" idx="1"/>
          </p:nvPr>
        </p:nvSpPr>
        <p:spPr>
          <a:xfrm>
            <a:off x="647700" y="1341438"/>
            <a:ext cx="8075613" cy="4535487"/>
          </a:xfrm>
        </p:spPr>
        <p:txBody>
          <a:bodyPr/>
          <a:lstStyle/>
          <a:p>
            <a:pPr eaLnBrk="1" hangingPunct="1">
              <a:lnSpc>
                <a:spcPct val="80000"/>
              </a:lnSpc>
            </a:pPr>
            <a:r>
              <a:rPr lang="en-GB" altLang="en-US" sz="1400" smtClean="0"/>
              <a:t>Principal Investigators for the EPPSE project are:  Kathy Sylva  (Oxford), Edward Melhuish (Birkbeck), Pam Sammons (Oxford), Iram Siraj-Blatchford &amp; Brenda Taggart (IoE).</a:t>
            </a:r>
          </a:p>
          <a:p>
            <a:pPr eaLnBrk="1" hangingPunct="1">
              <a:lnSpc>
                <a:spcPct val="80000"/>
              </a:lnSpc>
            </a:pPr>
            <a:endParaRPr lang="en-GB" altLang="en-US" sz="1400" smtClean="0"/>
          </a:p>
          <a:p>
            <a:pPr eaLnBrk="1" hangingPunct="1">
              <a:lnSpc>
                <a:spcPct val="80000"/>
              </a:lnSpc>
            </a:pPr>
            <a:r>
              <a:rPr lang="en-GB" altLang="en-US" sz="1400" smtClean="0"/>
              <a:t>Short summaries of the research reported here (‘Research Briefs’) can be downloaded from the Department for Education website:</a:t>
            </a:r>
          </a:p>
          <a:p>
            <a:pPr eaLnBrk="1" hangingPunct="1">
              <a:lnSpc>
                <a:spcPct val="80000"/>
              </a:lnSpc>
            </a:pPr>
            <a:endParaRPr lang="en-GB" altLang="en-US" sz="1400" smtClean="0"/>
          </a:p>
          <a:p>
            <a:pPr eaLnBrk="1" hangingPunct="1">
              <a:lnSpc>
                <a:spcPct val="80000"/>
              </a:lnSpc>
              <a:buFont typeface="Wingdings" pitchFamily="2" charset="2"/>
              <a:buNone/>
            </a:pPr>
            <a:r>
              <a:rPr lang="en-GB" altLang="en-US" sz="1400" smtClean="0"/>
              <a:t>	Effective Primary Pedagogical Strategies in English and Mathematics in Key Stage 2:  A study of Year 5 classroom practice drawn from the EPPSE 3-16 longitudinal study (2011)</a:t>
            </a:r>
          </a:p>
          <a:p>
            <a:pPr eaLnBrk="1" hangingPunct="1">
              <a:lnSpc>
                <a:spcPct val="80000"/>
              </a:lnSpc>
              <a:buFont typeface="Wingdings" pitchFamily="2" charset="2"/>
              <a:buNone/>
            </a:pPr>
            <a:r>
              <a:rPr lang="en-GB" altLang="en-US" sz="1400" smtClean="0"/>
              <a:t>	</a:t>
            </a:r>
            <a:r>
              <a:rPr lang="en-GB" altLang="en-US" sz="1400" smtClean="0">
                <a:hlinkClick r:id="rId2"/>
              </a:rPr>
              <a:t>http://www.education.gov.uk/publications/eOrderingDownload/DFE-RB129.pdf</a:t>
            </a:r>
            <a:r>
              <a:rPr lang="en-GB" altLang="en-US" sz="1400" smtClean="0"/>
              <a:t> </a:t>
            </a:r>
          </a:p>
          <a:p>
            <a:pPr eaLnBrk="1" hangingPunct="1">
              <a:lnSpc>
                <a:spcPct val="80000"/>
              </a:lnSpc>
            </a:pPr>
            <a:endParaRPr lang="en-GB" altLang="en-US" sz="1400" smtClean="0"/>
          </a:p>
          <a:p>
            <a:pPr eaLnBrk="1" hangingPunct="1">
              <a:lnSpc>
                <a:spcPct val="80000"/>
              </a:lnSpc>
              <a:buFont typeface="Wingdings" pitchFamily="2" charset="2"/>
              <a:buNone/>
            </a:pPr>
            <a:r>
              <a:rPr lang="en-GB" altLang="en-US" sz="1400" smtClean="0"/>
              <a:t>	Variations in Teacher and Pupil Behaviours in Year 5 Classes (2006), Research Brief RB817.</a:t>
            </a:r>
          </a:p>
          <a:p>
            <a:pPr eaLnBrk="1" hangingPunct="1">
              <a:lnSpc>
                <a:spcPct val="80000"/>
              </a:lnSpc>
              <a:buFont typeface="Wingdings" pitchFamily="2" charset="2"/>
              <a:buNone/>
            </a:pPr>
            <a:r>
              <a:rPr lang="en-GB" altLang="en-US" sz="1400" smtClean="0"/>
              <a:t>	</a:t>
            </a:r>
            <a:r>
              <a:rPr lang="en-GB" altLang="en-US" sz="1400" smtClean="0">
                <a:hlinkClick r:id="rId3"/>
              </a:rPr>
              <a:t>http://www.education.gov.uk/publications/eOrderingDownload/RB817.pdf</a:t>
            </a:r>
            <a:r>
              <a:rPr lang="en-GB" altLang="en-US" sz="1400" smtClean="0"/>
              <a:t> </a:t>
            </a:r>
          </a:p>
          <a:p>
            <a:pPr eaLnBrk="1" hangingPunct="1">
              <a:lnSpc>
                <a:spcPct val="80000"/>
              </a:lnSpc>
              <a:buFont typeface="Wingdings" pitchFamily="2" charset="2"/>
              <a:buNone/>
            </a:pPr>
            <a:r>
              <a:rPr lang="en-GB" altLang="en-US" sz="1400" smtClean="0"/>
              <a:t>	</a:t>
            </a:r>
          </a:p>
          <a:p>
            <a:pPr eaLnBrk="1" hangingPunct="1">
              <a:lnSpc>
                <a:spcPct val="80000"/>
              </a:lnSpc>
              <a:buFont typeface="Wingdings" pitchFamily="2" charset="2"/>
              <a:buNone/>
            </a:pPr>
            <a:r>
              <a:rPr lang="en-GB" altLang="en-US" sz="1400" smtClean="0"/>
              <a:t>	The Influence of School and Teaching Quality on Children’s Progress in Primary School. (2008)  Research Brief RB028 </a:t>
            </a:r>
            <a:r>
              <a:rPr lang="en-GB" altLang="en-US" sz="1400" smtClean="0">
                <a:hlinkClick r:id="rId4"/>
              </a:rPr>
              <a:t>http://www.education.gov.uk/publications/eOrderingDownload/DCSF-RB028.pdf</a:t>
            </a:r>
            <a:endParaRPr lang="en-GB" altLang="en-US" sz="1400" smtClean="0"/>
          </a:p>
          <a:p>
            <a:pPr eaLnBrk="1" hangingPunct="1">
              <a:lnSpc>
                <a:spcPct val="80000"/>
              </a:lnSpc>
              <a:buFont typeface="Wingdings" pitchFamily="2" charset="2"/>
              <a:buNone/>
            </a:pPr>
            <a:endParaRPr lang="en-GB" altLang="en-US" sz="1400" smtClean="0"/>
          </a:p>
          <a:p>
            <a:pPr eaLnBrk="1" hangingPunct="1">
              <a:lnSpc>
                <a:spcPct val="80000"/>
              </a:lnSpc>
            </a:pPr>
            <a:r>
              <a:rPr lang="en-GB" altLang="en-US" sz="1400" smtClean="0"/>
              <a:t>Full reports of the research are also available on the DfE and the EPPSE websites.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47700" y="549275"/>
            <a:ext cx="6804025" cy="576263"/>
          </a:xfrm>
        </p:spPr>
        <p:txBody>
          <a:bodyPr/>
          <a:lstStyle/>
          <a:p>
            <a:pPr eaLnBrk="1" hangingPunct="1"/>
            <a:r>
              <a:rPr lang="en-GB" altLang="en-US" sz="3600" smtClean="0">
                <a:solidFill>
                  <a:srgbClr val="104F75"/>
                </a:solidFill>
                <a:latin typeface="AvantGarde LT Medium" pitchFamily="2" charset="0"/>
              </a:rPr>
              <a:t>Further Information</a:t>
            </a:r>
          </a:p>
        </p:txBody>
      </p:sp>
      <p:sp>
        <p:nvSpPr>
          <p:cNvPr id="14339" name="Rectangle 3"/>
          <p:cNvSpPr>
            <a:spLocks noGrp="1" noChangeArrowheads="1"/>
          </p:cNvSpPr>
          <p:nvPr>
            <p:ph type="body" idx="1"/>
          </p:nvPr>
        </p:nvSpPr>
        <p:spPr>
          <a:xfrm>
            <a:off x="647700" y="1341438"/>
            <a:ext cx="8075613" cy="3095625"/>
          </a:xfrm>
        </p:spPr>
        <p:txBody>
          <a:bodyPr/>
          <a:lstStyle/>
          <a:p>
            <a:pPr eaLnBrk="1" hangingPunct="1">
              <a:lnSpc>
                <a:spcPct val="80000"/>
              </a:lnSpc>
              <a:buFont typeface="Wingdings" pitchFamily="2" charset="2"/>
              <a:buNone/>
            </a:pPr>
            <a:endParaRPr lang="en-GB" altLang="en-US" sz="1400" smtClean="0"/>
          </a:p>
          <a:p>
            <a:pPr algn="ctr" eaLnBrk="1" hangingPunct="1">
              <a:buFontTx/>
              <a:buNone/>
            </a:pPr>
            <a:r>
              <a:rPr lang="en-GB" altLang="ko-KR" smtClean="0">
                <a:solidFill>
                  <a:srgbClr val="000000"/>
                </a:solidFill>
                <a:ea typeface="굴림" pitchFamily="34" charset="-127"/>
                <a:cs typeface="Arial" charset="0"/>
              </a:rPr>
              <a:t>EPPSE Website:    </a:t>
            </a:r>
          </a:p>
          <a:p>
            <a:pPr algn="ctr" eaLnBrk="1" hangingPunct="1">
              <a:buFontTx/>
              <a:buNone/>
            </a:pPr>
            <a:r>
              <a:rPr lang="en-GB" altLang="ko-KR" smtClean="0">
                <a:solidFill>
                  <a:srgbClr val="000000"/>
                </a:solidFill>
                <a:ea typeface="굴림" pitchFamily="34" charset="-127"/>
                <a:cs typeface="Arial" charset="0"/>
                <a:hlinkClick r:id="rId2"/>
              </a:rPr>
              <a:t>http://eppe.ioe.ac.uk</a:t>
            </a:r>
            <a:r>
              <a:rPr lang="en-GB" altLang="ko-KR" smtClean="0">
                <a:solidFill>
                  <a:srgbClr val="000000"/>
                </a:solidFill>
                <a:ea typeface="굴림" pitchFamily="34" charset="-127"/>
                <a:cs typeface="Arial" charset="0"/>
              </a:rPr>
              <a:t> </a:t>
            </a:r>
          </a:p>
          <a:p>
            <a:pPr algn="ctr" eaLnBrk="1" hangingPunct="1">
              <a:buFontTx/>
              <a:buNone/>
            </a:pPr>
            <a:r>
              <a:rPr lang="en-GB" altLang="ko-KR" smtClean="0">
                <a:solidFill>
                  <a:srgbClr val="000000"/>
                </a:solidFill>
                <a:ea typeface="굴림" pitchFamily="34" charset="-127"/>
                <a:cs typeface="Arial" charset="0"/>
              </a:rPr>
              <a:t>Or contact</a:t>
            </a:r>
          </a:p>
          <a:p>
            <a:pPr algn="ctr" eaLnBrk="1" hangingPunct="1">
              <a:lnSpc>
                <a:spcPct val="80000"/>
              </a:lnSpc>
              <a:buFontTx/>
              <a:buNone/>
            </a:pPr>
            <a:r>
              <a:rPr lang="en-GB" altLang="ko-KR" smtClean="0">
                <a:solidFill>
                  <a:srgbClr val="000000"/>
                </a:solidFill>
                <a:ea typeface="굴림" pitchFamily="34" charset="-127"/>
                <a:cs typeface="Arial" charset="0"/>
              </a:rPr>
              <a:t>Brenda Taggart </a:t>
            </a:r>
          </a:p>
          <a:p>
            <a:pPr algn="ctr" eaLnBrk="1" hangingPunct="1">
              <a:lnSpc>
                <a:spcPct val="80000"/>
              </a:lnSpc>
              <a:buFontTx/>
              <a:buNone/>
            </a:pPr>
            <a:r>
              <a:rPr lang="en-GB" altLang="ko-KR" smtClean="0">
                <a:solidFill>
                  <a:srgbClr val="000000"/>
                </a:solidFill>
                <a:ea typeface="굴림" pitchFamily="34" charset="-127"/>
                <a:cs typeface="Arial" charset="0"/>
              </a:rPr>
              <a:t>Principal Investigator and </a:t>
            </a:r>
          </a:p>
          <a:p>
            <a:pPr algn="ctr" eaLnBrk="1" hangingPunct="1">
              <a:lnSpc>
                <a:spcPct val="80000"/>
              </a:lnSpc>
              <a:buFontTx/>
              <a:buNone/>
            </a:pPr>
            <a:r>
              <a:rPr lang="en-GB" altLang="ko-KR" smtClean="0">
                <a:solidFill>
                  <a:srgbClr val="000000"/>
                </a:solidFill>
                <a:ea typeface="굴림" pitchFamily="34" charset="-127"/>
                <a:cs typeface="Arial" charset="0"/>
              </a:rPr>
              <a:t>Research Co-ordinator</a:t>
            </a:r>
          </a:p>
          <a:p>
            <a:pPr algn="ctr" eaLnBrk="1" hangingPunct="1">
              <a:lnSpc>
                <a:spcPct val="80000"/>
              </a:lnSpc>
              <a:buFontTx/>
              <a:buNone/>
            </a:pPr>
            <a:r>
              <a:rPr lang="en-GB" altLang="ko-KR" smtClean="0">
                <a:solidFill>
                  <a:srgbClr val="000000"/>
                </a:solidFill>
                <a:ea typeface="굴림" pitchFamily="34" charset="-127"/>
                <a:cs typeface="Arial" charset="0"/>
              </a:rPr>
              <a:t>00 44 (0) 207 612 6219</a:t>
            </a:r>
          </a:p>
          <a:p>
            <a:pPr algn="ctr" eaLnBrk="1" hangingPunct="1">
              <a:lnSpc>
                <a:spcPct val="80000"/>
              </a:lnSpc>
              <a:buFontTx/>
              <a:buNone/>
            </a:pPr>
            <a:r>
              <a:rPr lang="en-GB" altLang="ko-KR" smtClean="0">
                <a:solidFill>
                  <a:srgbClr val="000000"/>
                </a:solidFill>
                <a:ea typeface="굴림" pitchFamily="34" charset="-127"/>
                <a:cs typeface="Arial" charset="0"/>
              </a:rPr>
              <a:t>b.taggart@ioe.ac.uk</a:t>
            </a:r>
          </a:p>
          <a:p>
            <a:pPr algn="ctr" eaLnBrk="1" hangingPunct="1">
              <a:buFontTx/>
              <a:buNone/>
            </a:pPr>
            <a:endParaRPr lang="en-GB" altLang="en-US" sz="1400" smtClean="0"/>
          </a:p>
        </p:txBody>
      </p:sp>
      <p:pic>
        <p:nvPicPr>
          <p:cNvPr id="14340" name="Picture 6"/>
          <p:cNvPicPr>
            <a:picLocks noChangeAspect="1" noChangeArrowheads="1"/>
          </p:cNvPicPr>
          <p:nvPr/>
        </p:nvPicPr>
        <p:blipFill>
          <a:blip r:embed="rId3" cstate="print"/>
          <a:srcRect/>
          <a:stretch>
            <a:fillRect/>
          </a:stretch>
        </p:blipFill>
        <p:spPr bwMode="auto">
          <a:xfrm>
            <a:off x="6443663" y="4724400"/>
            <a:ext cx="2336800" cy="15573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47700" y="549275"/>
            <a:ext cx="6804025" cy="576263"/>
          </a:xfrm>
        </p:spPr>
        <p:txBody>
          <a:bodyPr/>
          <a:lstStyle/>
          <a:p>
            <a:pPr eaLnBrk="1" hangingPunct="1"/>
            <a:r>
              <a:rPr lang="en-GB" altLang="en-US" sz="3600" smtClean="0">
                <a:solidFill>
                  <a:srgbClr val="104F75"/>
                </a:solidFill>
                <a:latin typeface="AvantGarde LT Medium" pitchFamily="2" charset="0"/>
              </a:rPr>
              <a:t>What is EPPSE?</a:t>
            </a:r>
          </a:p>
        </p:txBody>
      </p:sp>
      <p:sp>
        <p:nvSpPr>
          <p:cNvPr id="4099" name="Rectangle 3"/>
          <p:cNvSpPr>
            <a:spLocks noGrp="1" noChangeArrowheads="1"/>
          </p:cNvSpPr>
          <p:nvPr>
            <p:ph type="body" idx="1"/>
          </p:nvPr>
        </p:nvSpPr>
        <p:spPr>
          <a:xfrm>
            <a:off x="647700" y="1657350"/>
            <a:ext cx="8075613" cy="2779713"/>
          </a:xfrm>
        </p:spPr>
        <p:txBody>
          <a:bodyPr/>
          <a:lstStyle/>
          <a:p>
            <a:pPr eaLnBrk="1" hangingPunct="1">
              <a:lnSpc>
                <a:spcPct val="80000"/>
              </a:lnSpc>
            </a:pPr>
            <a:r>
              <a:rPr lang="en-GB" altLang="en-US" sz="1800" smtClean="0"/>
              <a:t>EPPSE is the Effective Pre-School, Primary and Secondary Education Project.</a:t>
            </a:r>
          </a:p>
          <a:p>
            <a:pPr eaLnBrk="1" hangingPunct="1">
              <a:lnSpc>
                <a:spcPct val="80000"/>
              </a:lnSpc>
            </a:pPr>
            <a:endParaRPr lang="en-GB" altLang="en-US" sz="1800" smtClean="0"/>
          </a:p>
          <a:p>
            <a:pPr eaLnBrk="1" hangingPunct="1">
              <a:lnSpc>
                <a:spcPct val="80000"/>
              </a:lnSpc>
            </a:pPr>
            <a:r>
              <a:rPr lang="en-GB" altLang="en-US" sz="1800" smtClean="0"/>
              <a:t>It is a longitudinal study that has followed 2,500 children from the age of 3 through pre-school, primary and secondary school. It examines how pre-school, school and home background relate to children’s achievements and behaviour.</a:t>
            </a:r>
          </a:p>
          <a:p>
            <a:pPr eaLnBrk="1" hangingPunct="1">
              <a:lnSpc>
                <a:spcPct val="80000"/>
              </a:lnSpc>
            </a:pPr>
            <a:endParaRPr lang="en-GB" altLang="en-US" sz="1800" smtClean="0"/>
          </a:p>
          <a:p>
            <a:pPr eaLnBrk="1" hangingPunct="1">
              <a:lnSpc>
                <a:spcPct val="80000"/>
              </a:lnSpc>
            </a:pPr>
            <a:r>
              <a:rPr lang="en-GB" altLang="en-US" sz="1800" smtClean="0"/>
              <a:t>The EPPSE project has also looked at the impact of teaching quality on pupils’ achievement, and the teaching behaviours in Year 5 classrooms which have an impact on pupil outcomes.</a:t>
            </a:r>
            <a:r>
              <a:rPr lang="en-GB" altLang="en-US" sz="1600" smtClean="0"/>
              <a:t> </a:t>
            </a:r>
          </a:p>
          <a:p>
            <a:pPr eaLnBrk="1" hangingPunct="1">
              <a:lnSpc>
                <a:spcPct val="80000"/>
              </a:lnSpc>
            </a:pPr>
            <a:endParaRPr lang="en-GB" altLang="en-US" sz="1600" smtClean="0"/>
          </a:p>
        </p:txBody>
      </p:sp>
      <p:pic>
        <p:nvPicPr>
          <p:cNvPr id="4100" name="Picture 16"/>
          <p:cNvPicPr>
            <a:picLocks noChangeAspect="1" noChangeArrowheads="1"/>
          </p:cNvPicPr>
          <p:nvPr/>
        </p:nvPicPr>
        <p:blipFill>
          <a:blip r:embed="rId2" cstate="print"/>
          <a:srcRect/>
          <a:stretch>
            <a:fillRect/>
          </a:stretch>
        </p:blipFill>
        <p:spPr bwMode="auto">
          <a:xfrm>
            <a:off x="5076825" y="4437063"/>
            <a:ext cx="3308350" cy="22050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47700" y="549275"/>
            <a:ext cx="7812088" cy="576263"/>
          </a:xfrm>
        </p:spPr>
        <p:txBody>
          <a:bodyPr/>
          <a:lstStyle/>
          <a:p>
            <a:pPr eaLnBrk="1" hangingPunct="1"/>
            <a:r>
              <a:rPr lang="en-GB" altLang="en-US" sz="3600" smtClean="0">
                <a:solidFill>
                  <a:srgbClr val="104F75"/>
                </a:solidFill>
                <a:latin typeface="AvantGarde LT Medium" pitchFamily="2" charset="0"/>
              </a:rPr>
              <a:t>How was the information gathered?</a:t>
            </a:r>
          </a:p>
        </p:txBody>
      </p:sp>
      <p:sp>
        <p:nvSpPr>
          <p:cNvPr id="5123" name="Rectangle 3"/>
          <p:cNvSpPr>
            <a:spLocks noGrp="1" noChangeArrowheads="1"/>
          </p:cNvSpPr>
          <p:nvPr>
            <p:ph type="body" idx="1"/>
          </p:nvPr>
        </p:nvSpPr>
        <p:spPr>
          <a:xfrm>
            <a:off x="647700" y="1657350"/>
            <a:ext cx="8075613" cy="2779713"/>
          </a:xfrm>
        </p:spPr>
        <p:txBody>
          <a:bodyPr/>
          <a:lstStyle/>
          <a:p>
            <a:pPr eaLnBrk="1" hangingPunct="1">
              <a:lnSpc>
                <a:spcPct val="80000"/>
              </a:lnSpc>
            </a:pPr>
            <a:r>
              <a:rPr lang="en-GB" altLang="en-US" smtClean="0"/>
              <a:t>The children were regularly assessed on their development from the age of 3. There have also been interviews with staff in pre-school and school, and assessments of the quality of pre-school and school environments.</a:t>
            </a:r>
          </a:p>
          <a:p>
            <a:pPr eaLnBrk="1" hangingPunct="1">
              <a:lnSpc>
                <a:spcPct val="80000"/>
              </a:lnSpc>
              <a:spcBef>
                <a:spcPct val="5000"/>
              </a:spcBef>
            </a:pPr>
            <a:endParaRPr lang="en-GB" altLang="en-US" smtClean="0"/>
          </a:p>
          <a:p>
            <a:pPr eaLnBrk="1" hangingPunct="1">
              <a:lnSpc>
                <a:spcPct val="80000"/>
              </a:lnSpc>
              <a:spcBef>
                <a:spcPct val="5000"/>
              </a:spcBef>
            </a:pPr>
            <a:r>
              <a:rPr lang="en-GB" altLang="en-US" smtClean="0"/>
              <a:t>This research on teaching methods draws mainly from observations of 82 Year 5 classes in 2004 and 2005 published in June 2011. It also draws on reports on Year 5 classroom practice and behaviour.</a:t>
            </a:r>
          </a:p>
        </p:txBody>
      </p:sp>
      <p:pic>
        <p:nvPicPr>
          <p:cNvPr id="5124" name="Picture 8"/>
          <p:cNvPicPr>
            <a:picLocks noChangeAspect="1" noChangeArrowheads="1"/>
          </p:cNvPicPr>
          <p:nvPr/>
        </p:nvPicPr>
        <p:blipFill>
          <a:blip r:embed="rId2" cstate="print"/>
          <a:srcRect/>
          <a:stretch>
            <a:fillRect/>
          </a:stretch>
        </p:blipFill>
        <p:spPr bwMode="auto">
          <a:xfrm>
            <a:off x="5467350" y="4292600"/>
            <a:ext cx="3236913" cy="21605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47700" y="549275"/>
            <a:ext cx="6804025" cy="576263"/>
          </a:xfrm>
        </p:spPr>
        <p:txBody>
          <a:bodyPr/>
          <a:lstStyle/>
          <a:p>
            <a:pPr eaLnBrk="1" hangingPunct="1"/>
            <a:r>
              <a:rPr lang="en-GB" altLang="en-US" sz="3600" smtClean="0">
                <a:solidFill>
                  <a:srgbClr val="104F75"/>
                </a:solidFill>
                <a:latin typeface="AvantGarde LT Medium" pitchFamily="2" charset="0"/>
              </a:rPr>
              <a:t>What the Study Found</a:t>
            </a:r>
          </a:p>
        </p:txBody>
      </p:sp>
      <p:sp>
        <p:nvSpPr>
          <p:cNvPr id="6147" name="Rectangle 3"/>
          <p:cNvSpPr>
            <a:spLocks noGrp="1" noChangeArrowheads="1"/>
          </p:cNvSpPr>
          <p:nvPr>
            <p:ph type="body" idx="1"/>
          </p:nvPr>
        </p:nvSpPr>
        <p:spPr>
          <a:xfrm>
            <a:off x="647700" y="1657350"/>
            <a:ext cx="8075613" cy="2779713"/>
          </a:xfrm>
        </p:spPr>
        <p:txBody>
          <a:bodyPr/>
          <a:lstStyle/>
          <a:p>
            <a:pPr eaLnBrk="1" hangingPunct="1">
              <a:lnSpc>
                <a:spcPct val="80000"/>
              </a:lnSpc>
              <a:buFontTx/>
              <a:buChar char="•"/>
            </a:pPr>
            <a:r>
              <a:rPr lang="en-GB" altLang="en-US" sz="1800" smtClean="0"/>
              <a:t>The quality of teaching matters. There was considerable variation in the quality of teaching and pupil behaviour in Year 5 classrooms and this influenced outcomes in both Reading and Mathematics.</a:t>
            </a:r>
          </a:p>
          <a:p>
            <a:pPr eaLnBrk="1" hangingPunct="1">
              <a:lnSpc>
                <a:spcPct val="80000"/>
              </a:lnSpc>
              <a:buFontTx/>
              <a:buChar char="•"/>
            </a:pPr>
            <a:endParaRPr lang="en-GB" altLang="en-US" sz="1800" smtClean="0"/>
          </a:p>
          <a:p>
            <a:pPr eaLnBrk="1" hangingPunct="1">
              <a:lnSpc>
                <a:spcPct val="80000"/>
              </a:lnSpc>
              <a:buFontTx/>
              <a:buChar char="•"/>
            </a:pPr>
            <a:r>
              <a:rPr lang="en-GB" altLang="en-US" sz="1800" smtClean="0"/>
              <a:t>Teaching quality was a moderately strong predictor</a:t>
            </a:r>
            <a:r>
              <a:rPr lang="en-GB" altLang="en-US" sz="1800" i="1" smtClean="0"/>
              <a:t> </a:t>
            </a:r>
            <a:r>
              <a:rPr lang="en-GB" altLang="en-US" sz="1800" smtClean="0"/>
              <a:t>of</a:t>
            </a:r>
            <a:r>
              <a:rPr lang="en-GB" altLang="en-US" sz="1800" i="1" smtClean="0"/>
              <a:t> </a:t>
            </a:r>
            <a:r>
              <a:rPr lang="en-GB" altLang="en-US" sz="1800" smtClean="0"/>
              <a:t>improved Reading and Maths progress</a:t>
            </a:r>
            <a:r>
              <a:rPr lang="en-GB" altLang="en-US" sz="1800" baseline="30000" smtClean="0"/>
              <a:t>1</a:t>
            </a:r>
          </a:p>
          <a:p>
            <a:pPr eaLnBrk="1" hangingPunct="1">
              <a:lnSpc>
                <a:spcPct val="80000"/>
              </a:lnSpc>
              <a:buFont typeface="Wingdings" pitchFamily="2" charset="2"/>
              <a:buNone/>
            </a:pPr>
            <a:endParaRPr lang="en-GB" altLang="en-US" sz="1800" b="0" baseline="30000" smtClean="0"/>
          </a:p>
          <a:p>
            <a:pPr eaLnBrk="1" hangingPunct="1">
              <a:lnSpc>
                <a:spcPct val="80000"/>
              </a:lnSpc>
              <a:buFontTx/>
              <a:buChar char="•"/>
            </a:pPr>
            <a:r>
              <a:rPr lang="en-GB" altLang="en-US" sz="1800" smtClean="0"/>
              <a:t>There was a ‘bundle’ of behaviours that, taken together, distinguished the excellent from the good teachers, and which made a significant difference to children’s development and progress.</a:t>
            </a:r>
          </a:p>
          <a:p>
            <a:pPr eaLnBrk="1" hangingPunct="1">
              <a:buFontTx/>
              <a:buChar char="•"/>
            </a:pPr>
            <a:endParaRPr lang="en-GB" altLang="en-US" sz="1800" b="0" baseline="30000" smtClean="0"/>
          </a:p>
        </p:txBody>
      </p:sp>
      <p:sp>
        <p:nvSpPr>
          <p:cNvPr id="6148" name="Text Box 9"/>
          <p:cNvSpPr txBox="1">
            <a:spLocks noChangeArrowheads="1"/>
          </p:cNvSpPr>
          <p:nvPr/>
        </p:nvSpPr>
        <p:spPr bwMode="auto">
          <a:xfrm>
            <a:off x="2771775" y="5907088"/>
            <a:ext cx="5759450" cy="458787"/>
          </a:xfrm>
          <a:prstGeom prst="rect">
            <a:avLst/>
          </a:prstGeom>
          <a:noFill/>
          <a:ln w="9525">
            <a:noFill/>
            <a:miter lim="800000"/>
            <a:headEnd/>
            <a:tailEnd/>
          </a:ln>
          <a:effectLst/>
        </p:spPr>
        <p:txBody>
          <a:bodyPr>
            <a:spAutoFit/>
          </a:bodyPr>
          <a:lstStyle/>
          <a:p>
            <a:pPr>
              <a:lnSpc>
                <a:spcPct val="80000"/>
              </a:lnSpc>
              <a:spcBef>
                <a:spcPct val="20000"/>
              </a:spcBef>
            </a:pPr>
            <a:r>
              <a:rPr lang="en-GB" altLang="en-US" sz="1000" b="0"/>
              <a:t>1 – The effect size for reading was 0.35, and for Maths 0.37. Effect size is a statistical concept that measures the strength of the relationship between two variables, controlling for other factors. For example, an effect size of 0.1 is relatively weak, one of 0.35 moderately strong, one of 0.7 strong. </a:t>
            </a:r>
          </a:p>
        </p:txBody>
      </p:sp>
      <p:pic>
        <p:nvPicPr>
          <p:cNvPr id="6149" name="Picture 10"/>
          <p:cNvPicPr>
            <a:picLocks noChangeAspect="1" noChangeArrowheads="1"/>
          </p:cNvPicPr>
          <p:nvPr/>
        </p:nvPicPr>
        <p:blipFill>
          <a:blip r:embed="rId2" cstate="print"/>
          <a:srcRect/>
          <a:stretch>
            <a:fillRect/>
          </a:stretch>
        </p:blipFill>
        <p:spPr bwMode="auto">
          <a:xfrm>
            <a:off x="6084888" y="4149725"/>
            <a:ext cx="2122487" cy="1412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47700" y="549275"/>
            <a:ext cx="8101013" cy="576263"/>
          </a:xfrm>
        </p:spPr>
        <p:txBody>
          <a:bodyPr/>
          <a:lstStyle/>
          <a:p>
            <a:pPr eaLnBrk="1" hangingPunct="1">
              <a:lnSpc>
                <a:spcPct val="80000"/>
              </a:lnSpc>
            </a:pPr>
            <a:r>
              <a:rPr lang="en-GB" altLang="en-US" sz="3600" smtClean="0">
                <a:solidFill>
                  <a:srgbClr val="104F75"/>
                </a:solidFill>
                <a:latin typeface="AvantGarde LT Medium" pitchFamily="2" charset="0"/>
              </a:rPr>
              <a:t>Excellent teachers have good organisational skills</a:t>
            </a:r>
          </a:p>
        </p:txBody>
      </p:sp>
      <p:sp>
        <p:nvSpPr>
          <p:cNvPr id="7171" name="Rectangle 3"/>
          <p:cNvSpPr>
            <a:spLocks noGrp="1" noChangeArrowheads="1"/>
          </p:cNvSpPr>
          <p:nvPr>
            <p:ph type="body" idx="1"/>
          </p:nvPr>
        </p:nvSpPr>
        <p:spPr>
          <a:xfrm>
            <a:off x="647700" y="1657350"/>
            <a:ext cx="8172450" cy="4076700"/>
          </a:xfrm>
        </p:spPr>
        <p:txBody>
          <a:bodyPr/>
          <a:lstStyle/>
          <a:p>
            <a:pPr eaLnBrk="1" hangingPunct="1">
              <a:buFont typeface="Wingdings" pitchFamily="2" charset="2"/>
              <a:buNone/>
            </a:pPr>
            <a:endParaRPr lang="en-GB" altLang="en-US" sz="900" smtClean="0"/>
          </a:p>
          <a:p>
            <a:pPr eaLnBrk="1" hangingPunct="1">
              <a:lnSpc>
                <a:spcPct val="80000"/>
              </a:lnSpc>
              <a:buClr>
                <a:srgbClr val="104F75"/>
              </a:buClr>
            </a:pPr>
            <a:r>
              <a:rPr lang="en-GB" altLang="en-US" smtClean="0"/>
              <a:t>They share clear learning objectives with their pupils, ensure all pupils understand the objectives and associated concepts, have extremely well-organised resources and well-established classroom routines</a:t>
            </a:r>
            <a:r>
              <a:rPr lang="en-GB" altLang="en-US" sz="2400" smtClean="0"/>
              <a:t>.</a:t>
            </a:r>
          </a:p>
          <a:p>
            <a:pPr eaLnBrk="1" hangingPunct="1">
              <a:lnSpc>
                <a:spcPct val="80000"/>
              </a:lnSpc>
              <a:buClr>
                <a:srgbClr val="104F75"/>
              </a:buClr>
            </a:pPr>
            <a:endParaRPr lang="en-GB" altLang="en-US" sz="2400" smtClean="0"/>
          </a:p>
          <a:p>
            <a:pPr lvl="1" eaLnBrk="1" hangingPunct="1">
              <a:lnSpc>
                <a:spcPct val="80000"/>
              </a:lnSpc>
              <a:buClr>
                <a:srgbClr val="104F75"/>
              </a:buClr>
            </a:pPr>
            <a:r>
              <a:rPr lang="en-GB" altLang="en-US" sz="1800" smtClean="0"/>
              <a:t>Excellent teachers ensured no </a:t>
            </a:r>
            <a:r>
              <a:rPr lang="en-GB" altLang="ja-JP" sz="1800" smtClean="0">
                <a:ea typeface="ＭＳ Ｐゴシック" charset="-128"/>
              </a:rPr>
              <a:t>time was wasted. Routines minimised disruption and maximised teaching time. </a:t>
            </a:r>
          </a:p>
          <a:p>
            <a:pPr lvl="1" eaLnBrk="1" hangingPunct="1">
              <a:lnSpc>
                <a:spcPct val="80000"/>
              </a:lnSpc>
              <a:buClr>
                <a:srgbClr val="104F75"/>
              </a:buClr>
            </a:pPr>
            <a:r>
              <a:rPr lang="en-GB" altLang="en-US" sz="1800" smtClean="0"/>
              <a:t>Children knew what to do and how long they had to do it. When children went ‘off-task’, teachers quickly regained their attention, sometimes using humour, and moved the lesson on. </a:t>
            </a:r>
          </a:p>
          <a:p>
            <a:pPr lvl="1" eaLnBrk="1" hangingPunct="1">
              <a:lnSpc>
                <a:spcPct val="80000"/>
              </a:lnSpc>
              <a:buClr>
                <a:srgbClr val="104F75"/>
              </a:buClr>
            </a:pPr>
            <a:r>
              <a:rPr lang="en-GB" altLang="en-US" sz="1800" smtClean="0"/>
              <a:t>Children were encouraged to be self-reliant and often responsible for managing their own time and resources.</a:t>
            </a:r>
          </a:p>
          <a:p>
            <a:pPr lvl="2" eaLnBrk="1" hangingPunct="1">
              <a:buClr>
                <a:srgbClr val="104F75"/>
              </a:buClr>
            </a:pPr>
            <a:endParaRPr lang="en-GB" altLang="en-US" sz="1800" smtClean="0"/>
          </a:p>
          <a:p>
            <a:pPr lvl="1" eaLnBrk="1" hangingPunct="1">
              <a:buClr>
                <a:srgbClr val="104F75"/>
              </a:buClr>
            </a:pPr>
            <a:endParaRPr lang="en-GB" altLang="en-US" b="1" smtClean="0"/>
          </a:p>
          <a:p>
            <a:pPr eaLnBrk="1" hangingPunct="1">
              <a:buClr>
                <a:srgbClr val="104F75"/>
              </a:buClr>
            </a:pPr>
            <a:endParaRPr lang="en-GB" altLang="en-US" smtClean="0"/>
          </a:p>
          <a:p>
            <a:pPr eaLnBrk="1" hangingPunct="1">
              <a:buClr>
                <a:srgbClr val="104F75"/>
              </a:buClr>
            </a:pPr>
            <a:endParaRPr lang="en-GB" altLang="en-US" sz="900" smtClean="0"/>
          </a:p>
          <a:p>
            <a:pPr eaLnBrk="1" hangingPunct="1">
              <a:buFont typeface="Wingdings" pitchFamily="2" charset="2"/>
              <a:buNone/>
            </a:pPr>
            <a:endParaRPr lang="en-GB" altLang="en-US" sz="900" smtClean="0"/>
          </a:p>
        </p:txBody>
      </p:sp>
      <p:pic>
        <p:nvPicPr>
          <p:cNvPr id="7172" name="Picture 5"/>
          <p:cNvPicPr>
            <a:picLocks noChangeAspect="1" noChangeArrowheads="1"/>
          </p:cNvPicPr>
          <p:nvPr/>
        </p:nvPicPr>
        <p:blipFill>
          <a:blip r:embed="rId2" cstate="print"/>
          <a:srcRect/>
          <a:stretch>
            <a:fillRect/>
          </a:stretch>
        </p:blipFill>
        <p:spPr bwMode="auto">
          <a:xfrm>
            <a:off x="6156325" y="4868863"/>
            <a:ext cx="2627313" cy="17510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47700" y="549275"/>
            <a:ext cx="7812088" cy="576263"/>
          </a:xfrm>
        </p:spPr>
        <p:txBody>
          <a:bodyPr/>
          <a:lstStyle/>
          <a:p>
            <a:pPr eaLnBrk="1" hangingPunct="1">
              <a:lnSpc>
                <a:spcPct val="80000"/>
              </a:lnSpc>
            </a:pPr>
            <a:r>
              <a:rPr lang="en-GB" altLang="en-US" sz="3600" smtClean="0">
                <a:solidFill>
                  <a:srgbClr val="104F75"/>
                </a:solidFill>
                <a:latin typeface="AvantGarde LT Medium" pitchFamily="2" charset="0"/>
              </a:rPr>
              <a:t>Excellent teachers establish a positive classroom climate</a:t>
            </a:r>
          </a:p>
        </p:txBody>
      </p:sp>
      <p:sp>
        <p:nvSpPr>
          <p:cNvPr id="8195" name="Rectangle 3"/>
          <p:cNvSpPr>
            <a:spLocks noGrp="1" noChangeArrowheads="1"/>
          </p:cNvSpPr>
          <p:nvPr>
            <p:ph type="body" idx="1"/>
          </p:nvPr>
        </p:nvSpPr>
        <p:spPr>
          <a:xfrm>
            <a:off x="647700" y="1657350"/>
            <a:ext cx="8075613" cy="4795838"/>
          </a:xfrm>
        </p:spPr>
        <p:txBody>
          <a:bodyPr/>
          <a:lstStyle/>
          <a:p>
            <a:pPr eaLnBrk="1" hangingPunct="1">
              <a:buFont typeface="Wingdings" pitchFamily="2" charset="2"/>
              <a:buNone/>
            </a:pPr>
            <a:endParaRPr lang="en-GB" altLang="en-US" sz="900" smtClean="0"/>
          </a:p>
          <a:p>
            <a:pPr eaLnBrk="1" hangingPunct="1">
              <a:lnSpc>
                <a:spcPct val="80000"/>
              </a:lnSpc>
              <a:buClr>
                <a:srgbClr val="104F75"/>
              </a:buClr>
            </a:pPr>
            <a:r>
              <a:rPr lang="en-GB" altLang="ja-JP" smtClean="0">
                <a:ea typeface="ＭＳ Ｐゴシック" charset="-128"/>
              </a:rPr>
              <a:t>These teachers develop relationships between children and adults which are characterised by a sense of liking and mutual respect </a:t>
            </a:r>
          </a:p>
          <a:p>
            <a:pPr eaLnBrk="1" hangingPunct="1">
              <a:lnSpc>
                <a:spcPct val="80000"/>
              </a:lnSpc>
              <a:buClr>
                <a:srgbClr val="104F75"/>
              </a:buClr>
            </a:pPr>
            <a:endParaRPr lang="en-GB" altLang="ja-JP" smtClean="0">
              <a:ea typeface="ＭＳ Ｐゴシック" charset="-128"/>
            </a:endParaRPr>
          </a:p>
          <a:p>
            <a:pPr lvl="1" eaLnBrk="1" hangingPunct="1">
              <a:lnSpc>
                <a:spcPct val="80000"/>
              </a:lnSpc>
              <a:buClr>
                <a:srgbClr val="104F75"/>
              </a:buClr>
            </a:pPr>
            <a:r>
              <a:rPr lang="en-GB" altLang="en-US" sz="1800" smtClean="0"/>
              <a:t>Excellent teachers seemed happy to be with their pupils and to enjoy the time they spent with them. </a:t>
            </a:r>
          </a:p>
          <a:p>
            <a:pPr lvl="1" eaLnBrk="1" hangingPunct="1">
              <a:lnSpc>
                <a:spcPct val="80000"/>
              </a:lnSpc>
              <a:buClr>
                <a:srgbClr val="104F75"/>
              </a:buClr>
            </a:pPr>
            <a:r>
              <a:rPr lang="en-GB" altLang="en-US" sz="1800" smtClean="0"/>
              <a:t>Children felt safe – both physically secure and safe enough to take risks associated with their learning (e.g. risking a wrong answer).</a:t>
            </a:r>
          </a:p>
          <a:p>
            <a:pPr lvl="1" eaLnBrk="1" hangingPunct="1">
              <a:lnSpc>
                <a:spcPct val="80000"/>
              </a:lnSpc>
              <a:buClr>
                <a:srgbClr val="104F75"/>
              </a:buClr>
            </a:pPr>
            <a:r>
              <a:rPr lang="en-GB" altLang="en-US" sz="1800" smtClean="0"/>
              <a:t>Children knew and respected the classroom rules and there was a sense of “friendly/firm control”.</a:t>
            </a:r>
          </a:p>
          <a:p>
            <a:pPr eaLnBrk="1" hangingPunct="1">
              <a:lnSpc>
                <a:spcPct val="80000"/>
              </a:lnSpc>
              <a:buClr>
                <a:srgbClr val="104F75"/>
              </a:buClr>
            </a:pPr>
            <a:endParaRPr lang="en-GB" altLang="en-US" sz="1800" smtClean="0"/>
          </a:p>
          <a:p>
            <a:pPr eaLnBrk="1" hangingPunct="1">
              <a:lnSpc>
                <a:spcPct val="80000"/>
              </a:lnSpc>
              <a:buClr>
                <a:srgbClr val="104F75"/>
              </a:buClr>
              <a:buFont typeface="Wingdings" pitchFamily="2" charset="2"/>
              <a:buNone/>
            </a:pPr>
            <a:endParaRPr lang="en-GB" altLang="en-US" sz="1800" smtClean="0"/>
          </a:p>
          <a:p>
            <a:pPr eaLnBrk="1" hangingPunct="1">
              <a:lnSpc>
                <a:spcPct val="80000"/>
              </a:lnSpc>
              <a:buFont typeface="Wingdings" pitchFamily="2" charset="2"/>
              <a:buNone/>
            </a:pPr>
            <a:endParaRPr lang="en-GB" altLang="en-US" smtClean="0"/>
          </a:p>
        </p:txBody>
      </p:sp>
      <p:pic>
        <p:nvPicPr>
          <p:cNvPr id="8196" name="Picture 5"/>
          <p:cNvPicPr>
            <a:picLocks noChangeAspect="1" noChangeArrowheads="1"/>
          </p:cNvPicPr>
          <p:nvPr/>
        </p:nvPicPr>
        <p:blipFill>
          <a:blip r:embed="rId2" cstate="print"/>
          <a:srcRect/>
          <a:stretch>
            <a:fillRect/>
          </a:stretch>
        </p:blipFill>
        <p:spPr bwMode="auto">
          <a:xfrm>
            <a:off x="5699125" y="4437063"/>
            <a:ext cx="3024188" cy="20145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47700" y="549275"/>
            <a:ext cx="6804025" cy="576263"/>
          </a:xfrm>
        </p:spPr>
        <p:txBody>
          <a:bodyPr/>
          <a:lstStyle/>
          <a:p>
            <a:pPr eaLnBrk="1" hangingPunct="1">
              <a:lnSpc>
                <a:spcPct val="80000"/>
              </a:lnSpc>
            </a:pPr>
            <a:r>
              <a:rPr lang="en-GB" altLang="en-US" sz="3600" smtClean="0">
                <a:solidFill>
                  <a:srgbClr val="104F75"/>
                </a:solidFill>
                <a:latin typeface="AvantGarde LT Medium" pitchFamily="2" charset="0"/>
              </a:rPr>
              <a:t>Excellent teachers personalise pupils’ learning</a:t>
            </a:r>
          </a:p>
        </p:txBody>
      </p:sp>
      <p:sp>
        <p:nvSpPr>
          <p:cNvPr id="9219" name="Rectangle 3"/>
          <p:cNvSpPr>
            <a:spLocks noGrp="1" noChangeArrowheads="1"/>
          </p:cNvSpPr>
          <p:nvPr>
            <p:ph type="body" idx="1"/>
          </p:nvPr>
        </p:nvSpPr>
        <p:spPr>
          <a:xfrm>
            <a:off x="647700" y="1657350"/>
            <a:ext cx="8075613" cy="4219575"/>
          </a:xfrm>
        </p:spPr>
        <p:txBody>
          <a:bodyPr/>
          <a:lstStyle/>
          <a:p>
            <a:pPr eaLnBrk="1" hangingPunct="1">
              <a:buFont typeface="Wingdings" pitchFamily="2" charset="2"/>
              <a:buNone/>
            </a:pPr>
            <a:endParaRPr lang="en-GB" altLang="en-US" sz="900" smtClean="0"/>
          </a:p>
          <a:p>
            <a:pPr eaLnBrk="1" hangingPunct="1">
              <a:lnSpc>
                <a:spcPct val="80000"/>
              </a:lnSpc>
              <a:buClr>
                <a:srgbClr val="104F75"/>
              </a:buClr>
            </a:pPr>
            <a:r>
              <a:rPr lang="en-GB" altLang="en-US" smtClean="0"/>
              <a:t>They are sensitive to the needs and interests of their pupils and provide a variety of resources to suit the individuals in their classes.</a:t>
            </a:r>
          </a:p>
          <a:p>
            <a:pPr eaLnBrk="1" hangingPunct="1">
              <a:lnSpc>
                <a:spcPct val="80000"/>
              </a:lnSpc>
              <a:buClr>
                <a:srgbClr val="104F75"/>
              </a:buClr>
            </a:pPr>
            <a:endParaRPr lang="en-GB" altLang="en-US" smtClean="0"/>
          </a:p>
          <a:p>
            <a:pPr lvl="1" eaLnBrk="1" hangingPunct="1">
              <a:lnSpc>
                <a:spcPct val="80000"/>
              </a:lnSpc>
              <a:buClr>
                <a:srgbClr val="104F75"/>
              </a:buClr>
            </a:pPr>
            <a:r>
              <a:rPr lang="en-GB" altLang="en-US" sz="1800" smtClean="0"/>
              <a:t>Excellent teachers knew each child as an individual and adapted their approaches and expectations according to their needs</a:t>
            </a:r>
          </a:p>
          <a:p>
            <a:pPr lvl="1" eaLnBrk="1" hangingPunct="1">
              <a:lnSpc>
                <a:spcPct val="80000"/>
              </a:lnSpc>
              <a:buClr>
                <a:srgbClr val="104F75"/>
              </a:buClr>
            </a:pPr>
            <a:r>
              <a:rPr lang="en-GB" altLang="en-US" sz="1800" smtClean="0"/>
              <a:t>They asked questions of specific children rather than choosing volunteers </a:t>
            </a:r>
          </a:p>
          <a:p>
            <a:pPr lvl="1" eaLnBrk="1" hangingPunct="1">
              <a:lnSpc>
                <a:spcPct val="80000"/>
              </a:lnSpc>
              <a:buClr>
                <a:srgbClr val="104F75"/>
              </a:buClr>
            </a:pPr>
            <a:r>
              <a:rPr lang="en-GB" altLang="en-US" sz="1800" smtClean="0"/>
              <a:t>They were more likely to make explicit the links between learning in the classroom and the world outside the classroom and provide homework directly linked to what children are learning in their lessons</a:t>
            </a:r>
          </a:p>
          <a:p>
            <a:pPr lvl="2" eaLnBrk="1" hangingPunct="1">
              <a:buClr>
                <a:srgbClr val="104F75"/>
              </a:buClr>
              <a:buFontTx/>
              <a:buNone/>
            </a:pPr>
            <a:endParaRPr lang="en-GB" altLang="en-US" sz="1800" smtClean="0"/>
          </a:p>
          <a:p>
            <a:pPr eaLnBrk="1" hangingPunct="1">
              <a:buClr>
                <a:srgbClr val="104F75"/>
              </a:buClr>
            </a:pPr>
            <a:endParaRPr lang="en-GB" altLang="en-US" smtClean="0"/>
          </a:p>
          <a:p>
            <a:pPr eaLnBrk="1" hangingPunct="1">
              <a:buFont typeface="Wingdings" pitchFamily="2" charset="2"/>
              <a:buNone/>
            </a:pPr>
            <a:endParaRPr lang="en-GB" altLang="en-US" sz="1600" smtClean="0"/>
          </a:p>
        </p:txBody>
      </p:sp>
      <p:pic>
        <p:nvPicPr>
          <p:cNvPr id="9220" name="Picture 9"/>
          <p:cNvPicPr>
            <a:picLocks noChangeAspect="1" noChangeArrowheads="1"/>
          </p:cNvPicPr>
          <p:nvPr/>
        </p:nvPicPr>
        <p:blipFill>
          <a:blip r:embed="rId2" cstate="print"/>
          <a:srcRect/>
          <a:stretch>
            <a:fillRect/>
          </a:stretch>
        </p:blipFill>
        <p:spPr bwMode="auto">
          <a:xfrm>
            <a:off x="6011863" y="4724400"/>
            <a:ext cx="2701925" cy="18002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47700" y="549275"/>
            <a:ext cx="7885113" cy="1079500"/>
          </a:xfrm>
        </p:spPr>
        <p:txBody>
          <a:bodyPr/>
          <a:lstStyle/>
          <a:p>
            <a:pPr eaLnBrk="1" hangingPunct="1">
              <a:lnSpc>
                <a:spcPct val="80000"/>
              </a:lnSpc>
            </a:pPr>
            <a:r>
              <a:rPr lang="en-GB" altLang="en-US" sz="3600" smtClean="0">
                <a:solidFill>
                  <a:srgbClr val="104F75"/>
                </a:solidFill>
                <a:latin typeface="AvantGarde LT Medium" pitchFamily="2" charset="0"/>
              </a:rPr>
              <a:t>Excellent teachers use ongoing talk between teacher and pupils, not just presentations</a:t>
            </a:r>
          </a:p>
        </p:txBody>
      </p:sp>
      <p:sp>
        <p:nvSpPr>
          <p:cNvPr id="10243" name="Rectangle 3"/>
          <p:cNvSpPr>
            <a:spLocks noGrp="1" noChangeArrowheads="1"/>
          </p:cNvSpPr>
          <p:nvPr>
            <p:ph type="body" idx="1"/>
          </p:nvPr>
        </p:nvSpPr>
        <p:spPr>
          <a:xfrm>
            <a:off x="647700" y="1989138"/>
            <a:ext cx="8075613" cy="3887787"/>
          </a:xfrm>
        </p:spPr>
        <p:txBody>
          <a:bodyPr/>
          <a:lstStyle/>
          <a:p>
            <a:pPr eaLnBrk="1" hangingPunct="1">
              <a:lnSpc>
                <a:spcPct val="80000"/>
              </a:lnSpc>
              <a:buFont typeface="Wingdings" pitchFamily="2" charset="2"/>
              <a:buNone/>
            </a:pPr>
            <a:endParaRPr lang="en-GB" altLang="en-US" sz="400" u="sng" smtClean="0"/>
          </a:p>
          <a:p>
            <a:pPr eaLnBrk="1" hangingPunct="1">
              <a:lnSpc>
                <a:spcPct val="80000"/>
              </a:lnSpc>
              <a:buClr>
                <a:srgbClr val="104F75"/>
              </a:buClr>
            </a:pPr>
            <a:r>
              <a:rPr lang="en-GB" altLang="en-US" smtClean="0"/>
              <a:t>They use ‘dialogic teaching’ which encourages more in-depth understanding. Children work collaboratively and have opportunities to receive feedback</a:t>
            </a:r>
          </a:p>
          <a:p>
            <a:pPr eaLnBrk="1" hangingPunct="1">
              <a:lnSpc>
                <a:spcPct val="80000"/>
              </a:lnSpc>
              <a:buClr>
                <a:srgbClr val="104F75"/>
              </a:buClr>
            </a:pPr>
            <a:endParaRPr lang="en-GB" altLang="en-US" smtClean="0"/>
          </a:p>
          <a:p>
            <a:pPr lvl="1" eaLnBrk="1" hangingPunct="1">
              <a:lnSpc>
                <a:spcPct val="80000"/>
              </a:lnSpc>
              <a:buClr>
                <a:srgbClr val="104F75"/>
              </a:buClr>
            </a:pPr>
            <a:r>
              <a:rPr lang="en-GB" altLang="en-US" sz="1800" smtClean="0"/>
              <a:t>Excellent teachers ensured p</a:t>
            </a:r>
            <a:r>
              <a:rPr lang="en-GB" altLang="ja-JP" sz="1800" smtClean="0">
                <a:ea typeface="ＭＳ Ｐゴシック" charset="-128"/>
              </a:rPr>
              <a:t>upils were involved in </a:t>
            </a:r>
            <a:r>
              <a:rPr lang="en-GB" altLang="en-US" sz="1800" smtClean="0">
                <a:ea typeface="ＭＳ Ｐゴシック" charset="-128"/>
              </a:rPr>
              <a:t>collaborative group work to solve problems and comment on each other’s work</a:t>
            </a:r>
          </a:p>
          <a:p>
            <a:pPr lvl="1" eaLnBrk="1" hangingPunct="1">
              <a:lnSpc>
                <a:spcPct val="80000"/>
              </a:lnSpc>
              <a:buClr>
                <a:srgbClr val="104F75"/>
              </a:buClr>
            </a:pPr>
            <a:r>
              <a:rPr lang="en-GB" altLang="en-US" sz="1800" smtClean="0"/>
              <a:t>They asked the children to explain concepts and ideas, particularly in mathematics</a:t>
            </a:r>
          </a:p>
          <a:p>
            <a:pPr lvl="1" eaLnBrk="1" hangingPunct="1">
              <a:lnSpc>
                <a:spcPct val="80000"/>
              </a:lnSpc>
              <a:buClr>
                <a:srgbClr val="104F75"/>
              </a:buClr>
            </a:pPr>
            <a:r>
              <a:rPr lang="en-GB" altLang="en-US" sz="1800" smtClean="0"/>
              <a:t>They provided evaluative feedback and children had opportunities to reflect on their learning. Children felt free to ask questions and to discuss their work with each other and with their teacher</a:t>
            </a:r>
          </a:p>
          <a:p>
            <a:pPr lvl="1" eaLnBrk="1" hangingPunct="1">
              <a:lnSpc>
                <a:spcPct val="80000"/>
              </a:lnSpc>
              <a:buClr>
                <a:srgbClr val="104F75"/>
              </a:buClr>
            </a:pPr>
            <a:endParaRPr lang="en-GB" altLang="en-US" sz="1800" smtClean="0"/>
          </a:p>
          <a:p>
            <a:pPr eaLnBrk="1" hangingPunct="1">
              <a:lnSpc>
                <a:spcPct val="80000"/>
              </a:lnSpc>
              <a:buClr>
                <a:srgbClr val="104F75"/>
              </a:buClr>
            </a:pPr>
            <a:endParaRPr lang="en-GB" altLang="en-US" sz="1000" smtClean="0"/>
          </a:p>
          <a:p>
            <a:pPr eaLnBrk="1" hangingPunct="1">
              <a:lnSpc>
                <a:spcPct val="80000"/>
              </a:lnSpc>
              <a:buClr>
                <a:srgbClr val="104F75"/>
              </a:buClr>
              <a:buFont typeface="Wingdings" pitchFamily="2" charset="2"/>
              <a:buNone/>
            </a:pPr>
            <a:endParaRPr lang="en-GB" altLang="en-US" sz="1200" smtClean="0"/>
          </a:p>
        </p:txBody>
      </p:sp>
      <p:pic>
        <p:nvPicPr>
          <p:cNvPr id="10244" name="Picture 8"/>
          <p:cNvPicPr>
            <a:picLocks noChangeAspect="1" noChangeArrowheads="1"/>
          </p:cNvPicPr>
          <p:nvPr/>
        </p:nvPicPr>
        <p:blipFill>
          <a:blip r:embed="rId2" cstate="print"/>
          <a:srcRect/>
          <a:stretch>
            <a:fillRect/>
          </a:stretch>
        </p:blipFill>
        <p:spPr bwMode="auto">
          <a:xfrm>
            <a:off x="7380288" y="4724400"/>
            <a:ext cx="1166812" cy="175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47700" y="549275"/>
            <a:ext cx="8027988" cy="1079500"/>
          </a:xfrm>
        </p:spPr>
        <p:txBody>
          <a:bodyPr/>
          <a:lstStyle/>
          <a:p>
            <a:pPr eaLnBrk="1" hangingPunct="1">
              <a:lnSpc>
                <a:spcPct val="80000"/>
              </a:lnSpc>
            </a:pPr>
            <a:r>
              <a:rPr lang="en-GB" altLang="en-US" sz="3600" smtClean="0">
                <a:solidFill>
                  <a:srgbClr val="104F75"/>
                </a:solidFill>
                <a:latin typeface="AvantGarde LT Medium" pitchFamily="2" charset="0"/>
              </a:rPr>
              <a:t>Excellent teachers make more frequent and better use of the plenary</a:t>
            </a:r>
          </a:p>
        </p:txBody>
      </p:sp>
      <p:sp>
        <p:nvSpPr>
          <p:cNvPr id="11267" name="Rectangle 3"/>
          <p:cNvSpPr>
            <a:spLocks noGrp="1" noChangeArrowheads="1"/>
          </p:cNvSpPr>
          <p:nvPr>
            <p:ph type="body" idx="1"/>
          </p:nvPr>
        </p:nvSpPr>
        <p:spPr>
          <a:xfrm>
            <a:off x="647700" y="1916113"/>
            <a:ext cx="8075613" cy="3889375"/>
          </a:xfrm>
        </p:spPr>
        <p:txBody>
          <a:bodyPr/>
          <a:lstStyle/>
          <a:p>
            <a:pPr eaLnBrk="1" hangingPunct="1">
              <a:buFont typeface="Wingdings" pitchFamily="2" charset="2"/>
              <a:buNone/>
            </a:pPr>
            <a:endParaRPr lang="en-GB" altLang="en-US" smtClean="0"/>
          </a:p>
          <a:p>
            <a:pPr eaLnBrk="1" hangingPunct="1">
              <a:lnSpc>
                <a:spcPct val="80000"/>
              </a:lnSpc>
              <a:buClr>
                <a:srgbClr val="104F75"/>
              </a:buClr>
            </a:pPr>
            <a:r>
              <a:rPr lang="en-GB" altLang="en-US" smtClean="0"/>
              <a:t>They are twice as likely to use a plenary, and they use it to provide feedback and to allow further discussion, exploration and extension. Excellent teachers used plenaries: </a:t>
            </a:r>
          </a:p>
          <a:p>
            <a:pPr eaLnBrk="1" hangingPunct="1">
              <a:lnSpc>
                <a:spcPct val="80000"/>
              </a:lnSpc>
              <a:buClr>
                <a:srgbClr val="104F75"/>
              </a:buClr>
            </a:pPr>
            <a:endParaRPr lang="en-GB" altLang="en-US" smtClean="0"/>
          </a:p>
          <a:p>
            <a:pPr lvl="1" eaLnBrk="1" hangingPunct="1">
              <a:lnSpc>
                <a:spcPct val="80000"/>
              </a:lnSpc>
              <a:buClr>
                <a:srgbClr val="104F75"/>
              </a:buClr>
            </a:pPr>
            <a:r>
              <a:rPr lang="en-GB" altLang="en-US" sz="1800" smtClean="0"/>
              <a:t>to informally assess children’s understanding of basic concepts and skills and consolidate their learning;</a:t>
            </a:r>
          </a:p>
          <a:p>
            <a:pPr lvl="1" eaLnBrk="1" hangingPunct="1">
              <a:lnSpc>
                <a:spcPct val="80000"/>
              </a:lnSpc>
              <a:buClr>
                <a:srgbClr val="104F75"/>
              </a:buClr>
            </a:pPr>
            <a:r>
              <a:rPr lang="en-GB" altLang="en-US" sz="1800" smtClean="0"/>
              <a:t>to provide an opportunity for children to share their work and receive feedback; </a:t>
            </a:r>
          </a:p>
          <a:p>
            <a:pPr lvl="1" eaLnBrk="1" hangingPunct="1">
              <a:lnSpc>
                <a:spcPct val="80000"/>
              </a:lnSpc>
              <a:buClr>
                <a:srgbClr val="104F75"/>
              </a:buClr>
            </a:pPr>
            <a:r>
              <a:rPr lang="en-GB" altLang="en-US" sz="1800" smtClean="0"/>
              <a:t>to resolve issues arising from the lessons, provide a forum for collaborative problem solving and forward planning.</a:t>
            </a:r>
          </a:p>
          <a:p>
            <a:pPr lvl="1" eaLnBrk="1" hangingPunct="1">
              <a:buClr>
                <a:srgbClr val="104F75"/>
              </a:buClr>
              <a:buFontTx/>
              <a:buNone/>
            </a:pPr>
            <a:endParaRPr lang="en-GB" altLang="en-US" smtClean="0"/>
          </a:p>
          <a:p>
            <a:pPr lvl="1" eaLnBrk="1" hangingPunct="1">
              <a:buClr>
                <a:srgbClr val="104F75"/>
              </a:buClr>
              <a:buFont typeface="Symbol" pitchFamily="18" charset="2"/>
              <a:buChar char=""/>
            </a:pPr>
            <a:endParaRPr lang="en-GB" altLang="en-US" smtClean="0"/>
          </a:p>
          <a:p>
            <a:pPr eaLnBrk="1" hangingPunct="1">
              <a:buClr>
                <a:srgbClr val="104F75"/>
              </a:buClr>
            </a:pPr>
            <a:endParaRPr lang="en-GB" altLang="en-US" smtClean="0"/>
          </a:p>
          <a:p>
            <a:pPr eaLnBrk="1" hangingPunct="1">
              <a:buFont typeface="Wingdings" pitchFamily="2" charset="2"/>
              <a:buNone/>
            </a:pPr>
            <a:endParaRPr lang="en-GB" altLang="en-US" smtClean="0"/>
          </a:p>
        </p:txBody>
      </p:sp>
      <p:pic>
        <p:nvPicPr>
          <p:cNvPr id="11268" name="Picture 8"/>
          <p:cNvPicPr>
            <a:picLocks noChangeAspect="1" noChangeArrowheads="1"/>
          </p:cNvPicPr>
          <p:nvPr/>
        </p:nvPicPr>
        <p:blipFill>
          <a:blip r:embed="rId2" cstate="print"/>
          <a:srcRect/>
          <a:stretch>
            <a:fillRect/>
          </a:stretch>
        </p:blipFill>
        <p:spPr bwMode="auto">
          <a:xfrm>
            <a:off x="6948488" y="4679950"/>
            <a:ext cx="1327150" cy="19891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B2B2B2"/>
      </a:lt2>
      <a:accent1>
        <a:srgbClr val="FBDD00"/>
      </a:accent1>
      <a:accent2>
        <a:srgbClr val="5ABBB1"/>
      </a:accent2>
      <a:accent3>
        <a:srgbClr val="FFFFFF"/>
      </a:accent3>
      <a:accent4>
        <a:srgbClr val="000000"/>
      </a:accent4>
      <a:accent5>
        <a:srgbClr val="FDEBAA"/>
      </a:accent5>
      <a:accent6>
        <a:srgbClr val="51A9A0"/>
      </a:accent6>
      <a:hlink>
        <a:srgbClr val="0092BC"/>
      </a:hlink>
      <a:folHlink>
        <a:srgbClr val="324C5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B2B2B2"/>
        </a:lt2>
        <a:accent1>
          <a:srgbClr val="FBDD00"/>
        </a:accent1>
        <a:accent2>
          <a:srgbClr val="5ABBB1"/>
        </a:accent2>
        <a:accent3>
          <a:srgbClr val="FFFFFF"/>
        </a:accent3>
        <a:accent4>
          <a:srgbClr val="000000"/>
        </a:accent4>
        <a:accent5>
          <a:srgbClr val="FDEBAA"/>
        </a:accent5>
        <a:accent6>
          <a:srgbClr val="51A9A0"/>
        </a:accent6>
        <a:hlink>
          <a:srgbClr val="0092BC"/>
        </a:hlink>
        <a:folHlink>
          <a:srgbClr val="324C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1149</TotalTime>
  <Words>902</Words>
  <Application>Microsoft Office PowerPoint</Application>
  <PresentationFormat>On-screen Show (4:3)</PresentationFormat>
  <Paragraphs>91</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Wingdings</vt:lpstr>
      <vt:lpstr>AvantGarde LT Medium</vt:lpstr>
      <vt:lpstr>ＭＳ Ｐゴシック</vt:lpstr>
      <vt:lpstr>Symbol</vt:lpstr>
      <vt:lpstr>굴림</vt:lpstr>
      <vt:lpstr>Default Design</vt:lpstr>
      <vt:lpstr>Slide 1</vt:lpstr>
      <vt:lpstr>What is EPPSE?</vt:lpstr>
      <vt:lpstr>How was the information gathered?</vt:lpstr>
      <vt:lpstr>What the Study Found</vt:lpstr>
      <vt:lpstr>Excellent teachers have good organisational skills</vt:lpstr>
      <vt:lpstr>Excellent teachers establish a positive classroom climate</vt:lpstr>
      <vt:lpstr>Excellent teachers personalise pupils’ learning</vt:lpstr>
      <vt:lpstr>Excellent teachers use ongoing talk between teacher and pupils, not just presentations</vt:lpstr>
      <vt:lpstr>Excellent teachers make more frequent and better use of the plenary</vt:lpstr>
      <vt:lpstr>How you can use the evidence in this study</vt:lpstr>
      <vt:lpstr>Authors and Further Reading</vt:lpstr>
      <vt:lpstr>Further Information</vt:lpstr>
    </vt:vector>
  </TitlesOfParts>
  <Company>Julea Hardy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DfE PowerPoint Template (Avant Garde Slides only) v1 1 (blue)</dc:title>
  <dc:creator>Julea Hardy</dc:creator>
  <cp:lastModifiedBy>Daniel O'Connor</cp:lastModifiedBy>
  <cp:revision>101</cp:revision>
  <dcterms:created xsi:type="dcterms:W3CDTF">2006-09-12T19:20:51Z</dcterms:created>
  <dcterms:modified xsi:type="dcterms:W3CDTF">2014-06-20T09:53:02Z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SubjectOOB">
    <vt:lpwstr>;#Regulations;#</vt:lpwstr>
  </property>
  <property fmtid="{D5CDD505-2E9C-101B-9397-08002B2CF9AE}" pid="3" name="DCSFContributor">
    <vt:lpwstr/>
  </property>
  <property fmtid="{D5CDD505-2E9C-101B-9397-08002B2CF9AE}" pid="4" name="DocumentStatusOOB">
    <vt:lpwstr>approved</vt:lpwstr>
  </property>
  <property fmtid="{D5CDD505-2E9C-101B-9397-08002B2CF9AE}" pid="5" name="ContentType">
    <vt:lpwstr>IWP Document</vt:lpwstr>
  </property>
  <property fmtid="{D5CDD505-2E9C-101B-9397-08002B2CF9AE}" pid="6" name="SecurityClassificationOOB">
    <vt:lpwstr>unclassified</vt:lpwstr>
  </property>
  <property fmtid="{D5CDD505-2E9C-101B-9397-08002B2CF9AE}" pid="7" name="SiteTypeOOB">
    <vt:lpwstr>Directorate</vt:lpwstr>
  </property>
  <property fmtid="{D5CDD505-2E9C-101B-9397-08002B2CF9AE}" pid="8" name="OwnerOOB">
    <vt:lpwstr>Corporate and Internal Communications</vt:lpwstr>
  </property>
  <property fmtid="{D5CDD505-2E9C-101B-9397-08002B2CF9AE}" pid="9" name="Function2OOB">
    <vt:lpwstr/>
  </property>
</Properties>
</file>