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1" r:id="rId3"/>
    <p:sldId id="258" r:id="rId4"/>
    <p:sldId id="285" r:id="rId5"/>
    <p:sldId id="259" r:id="rId6"/>
    <p:sldId id="292" r:id="rId7"/>
    <p:sldId id="289" r:id="rId8"/>
    <p:sldId id="280" r:id="rId9"/>
    <p:sldId id="288" r:id="rId10"/>
    <p:sldId id="286" r:id="rId11"/>
    <p:sldId id="287" r:id="rId12"/>
    <p:sldId id="276" r:id="rId13"/>
    <p:sldId id="279" r:id="rId14"/>
  </p:sldIdLst>
  <p:sldSz cx="9144000" cy="6858000" type="screen4x3"/>
  <p:notesSz cx="67818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7" autoAdjust="0"/>
    <p:restoredTop sz="94660" autoAdjust="0"/>
  </p:normalViewPr>
  <p:slideViewPr>
    <p:cSldViewPr>
      <p:cViewPr>
        <p:scale>
          <a:sx n="70" d="100"/>
          <a:sy n="70" d="100"/>
        </p:scale>
        <p:origin x="-3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3127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Verdana" pitchFamily="2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0163" y="0"/>
            <a:ext cx="29400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Verdana" pitchFamily="28" charset="0"/>
                <a:cs typeface="+mn-cs"/>
              </a:defRPr>
            </a:lvl1pPr>
          </a:lstStyle>
          <a:p>
            <a:pPr>
              <a:defRPr/>
            </a:pPr>
            <a:fld id="{1D8521DC-2BEB-41D3-B9A4-86580573D8D3}" type="datetimeFigureOut">
              <a:rPr lang="en-GB"/>
              <a:pPr>
                <a:defRPr/>
              </a:pPr>
              <a:t>20/06/2014</a:t>
            </a:fld>
            <a:endParaRPr lang="en-GB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Verdana" pitchFamily="2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0163" y="9428163"/>
            <a:ext cx="29400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Verdana" pitchFamily="28" charset="0"/>
                <a:cs typeface="+mn-cs"/>
              </a:defRPr>
            </a:lvl1pPr>
          </a:lstStyle>
          <a:p>
            <a:pPr>
              <a:defRPr/>
            </a:pPr>
            <a:fld id="{E8F6F7D1-C761-484A-B106-F8A1233347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0163" y="0"/>
            <a:ext cx="29400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388CDAE2-A63C-4F51-AA91-B08D0BC5A439}" type="datetimeFigureOut">
              <a:rPr lang="en-US"/>
              <a:pPr>
                <a:defRPr/>
              </a:pPr>
              <a:t>6/20/2014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0163" y="9428163"/>
            <a:ext cx="29400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066B6A8E-EEFD-4FBF-A8C0-FD932F4BAC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65F78A-B0C1-41B1-B94F-3F08BF888D00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27283A-FBE8-4627-8DBB-40693F254010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D0BBF88-711C-4AED-ABC7-F905C9B5AD5A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BC6DAE-DDC3-433C-BD0C-DB00CBA75270}" type="slidenum">
              <a:rPr lang="en-GB" altLang="en-US" smtClean="0">
                <a:cs typeface="Arial" charset="0"/>
              </a:rPr>
              <a:pPr/>
              <a:t>12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4CA81E-5BC2-4992-852A-044E85054629}" type="slidenum">
              <a:rPr lang="en-GB" altLang="en-US" smtClean="0">
                <a:cs typeface="Arial" charset="0"/>
              </a:rPr>
              <a:pPr/>
              <a:t>13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C9590C-40F9-4C07-8613-0D90A1243096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72260D7-939C-45AC-A1BF-12622F3E9F95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174965-D268-4A1C-A818-2B349C398379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8548B0-3131-4820-A86D-371430D6EA72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0907E2-6E37-4BD6-9B61-93BE7DFC8844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CB464E-7AF6-4A3C-B69E-4669F7A03589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224AAA-3387-40ED-80A5-859EAE63B33E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4750261-AAE1-4390-A720-0E988E4D521F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77 w 2780"/>
                <a:gd name="T1" fmla="*/ 18 h 953"/>
                <a:gd name="T2" fmla="*/ 2687 w 2780"/>
                <a:gd name="T3" fmla="*/ 24 h 953"/>
                <a:gd name="T4" fmla="*/ 2621 w 2780"/>
                <a:gd name="T5" fmla="*/ 102 h 953"/>
                <a:gd name="T6" fmla="*/ 2519 w 2780"/>
                <a:gd name="T7" fmla="*/ 156 h 953"/>
                <a:gd name="T8" fmla="*/ 2513 w 2780"/>
                <a:gd name="T9" fmla="*/ 222 h 953"/>
                <a:gd name="T10" fmla="*/ 2495 w 2780"/>
                <a:gd name="T11" fmla="*/ 246 h 953"/>
                <a:gd name="T12" fmla="*/ 2477 w 2780"/>
                <a:gd name="T13" fmla="*/ 252 h 953"/>
                <a:gd name="T14" fmla="*/ 2405 w 2780"/>
                <a:gd name="T15" fmla="*/ 210 h 953"/>
                <a:gd name="T16" fmla="*/ 2267 w 2780"/>
                <a:gd name="T17" fmla="*/ 192 h 953"/>
                <a:gd name="T18" fmla="*/ 2243 w 2780"/>
                <a:gd name="T19" fmla="*/ 186 h 953"/>
                <a:gd name="T20" fmla="*/ 2225 w 2780"/>
                <a:gd name="T21" fmla="*/ 192 h 953"/>
                <a:gd name="T22" fmla="*/ 2153 w 2780"/>
                <a:gd name="T23" fmla="*/ 228 h 953"/>
                <a:gd name="T24" fmla="*/ 2117 w 2780"/>
                <a:gd name="T25" fmla="*/ 240 h 953"/>
                <a:gd name="T26" fmla="*/ 2093 w 2780"/>
                <a:gd name="T27" fmla="*/ 246 h 953"/>
                <a:gd name="T28" fmla="*/ 2081 w 2780"/>
                <a:gd name="T29" fmla="*/ 258 h 953"/>
                <a:gd name="T30" fmla="*/ 2081 w 2780"/>
                <a:gd name="T31" fmla="*/ 276 h 953"/>
                <a:gd name="T32" fmla="*/ 2058 w 2780"/>
                <a:gd name="T33" fmla="*/ 300 h 953"/>
                <a:gd name="T34" fmla="*/ 2040 w 2780"/>
                <a:gd name="T35" fmla="*/ 312 h 953"/>
                <a:gd name="T36" fmla="*/ 2028 w 2780"/>
                <a:gd name="T37" fmla="*/ 324 h 953"/>
                <a:gd name="T38" fmla="*/ 2016 w 2780"/>
                <a:gd name="T39" fmla="*/ 336 h 953"/>
                <a:gd name="T40" fmla="*/ 1985 w 2780"/>
                <a:gd name="T41" fmla="*/ 342 h 953"/>
                <a:gd name="T42" fmla="*/ 1919 w 2780"/>
                <a:gd name="T43" fmla="*/ 336 h 953"/>
                <a:gd name="T44" fmla="*/ 1883 w 2780"/>
                <a:gd name="T45" fmla="*/ 330 h 953"/>
                <a:gd name="T46" fmla="*/ 1871 w 2780"/>
                <a:gd name="T47" fmla="*/ 342 h 953"/>
                <a:gd name="T48" fmla="*/ 1859 w 2780"/>
                <a:gd name="T49" fmla="*/ 354 h 953"/>
                <a:gd name="T50" fmla="*/ 1829 w 2780"/>
                <a:gd name="T51" fmla="*/ 360 h 953"/>
                <a:gd name="T52" fmla="*/ 1770 w 2780"/>
                <a:gd name="T53" fmla="*/ 342 h 953"/>
                <a:gd name="T54" fmla="*/ 1746 w 2780"/>
                <a:gd name="T55" fmla="*/ 342 h 953"/>
                <a:gd name="T56" fmla="*/ 1722 w 2780"/>
                <a:gd name="T57" fmla="*/ 354 h 953"/>
                <a:gd name="T58" fmla="*/ 1661 w 2780"/>
                <a:gd name="T59" fmla="*/ 425 h 953"/>
                <a:gd name="T60" fmla="*/ 1619 w 2780"/>
                <a:gd name="T61" fmla="*/ 569 h 953"/>
                <a:gd name="T62" fmla="*/ 1619 w 2780"/>
                <a:gd name="T63" fmla="*/ 593 h 953"/>
                <a:gd name="T64" fmla="*/ 1625 w 2780"/>
                <a:gd name="T65" fmla="*/ 641 h 953"/>
                <a:gd name="T66" fmla="*/ 1643 w 2780"/>
                <a:gd name="T67" fmla="*/ 659 h 953"/>
                <a:gd name="T68" fmla="*/ 1637 w 2780"/>
                <a:gd name="T69" fmla="*/ 671 h 953"/>
                <a:gd name="T70" fmla="*/ 1625 w 2780"/>
                <a:gd name="T71" fmla="*/ 683 h 953"/>
                <a:gd name="T72" fmla="*/ 1547 w 2780"/>
                <a:gd name="T73" fmla="*/ 689 h 953"/>
                <a:gd name="T74" fmla="*/ 1470 w 2780"/>
                <a:gd name="T75" fmla="*/ 629 h 953"/>
                <a:gd name="T76" fmla="*/ 1337 w 2780"/>
                <a:gd name="T77" fmla="*/ 587 h 953"/>
                <a:gd name="T78" fmla="*/ 1188 w 2780"/>
                <a:gd name="T79" fmla="*/ 671 h 953"/>
                <a:gd name="T80" fmla="*/ 1019 w 2780"/>
                <a:gd name="T81" fmla="*/ 731 h 953"/>
                <a:gd name="T82" fmla="*/ 816 w 2780"/>
                <a:gd name="T83" fmla="*/ 743 h 953"/>
                <a:gd name="T84" fmla="*/ 630 w 2780"/>
                <a:gd name="T85" fmla="*/ 701 h 953"/>
                <a:gd name="T86" fmla="*/ 570 w 2780"/>
                <a:gd name="T87" fmla="*/ 695 h 953"/>
                <a:gd name="T88" fmla="*/ 558 w 2780"/>
                <a:gd name="T89" fmla="*/ 701 h 953"/>
                <a:gd name="T90" fmla="*/ 522 w 2780"/>
                <a:gd name="T91" fmla="*/ 731 h 953"/>
                <a:gd name="T92" fmla="*/ 437 w 2780"/>
                <a:gd name="T93" fmla="*/ 809 h 953"/>
                <a:gd name="T94" fmla="*/ 407 w 2780"/>
                <a:gd name="T95" fmla="*/ 821 h 953"/>
                <a:gd name="T96" fmla="*/ 383 w 2780"/>
                <a:gd name="T97" fmla="*/ 821 h 953"/>
                <a:gd name="T98" fmla="*/ 336 w 2780"/>
                <a:gd name="T99" fmla="*/ 827 h 953"/>
                <a:gd name="T100" fmla="*/ 210 w 2780"/>
                <a:gd name="T101" fmla="*/ 851 h 953"/>
                <a:gd name="T102" fmla="*/ 174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9 w 2780"/>
                <a:gd name="T115" fmla="*/ 24 h 95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3790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 algn="l">
              <a:defRPr sz="57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790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F62CE-4DFF-430B-B6CC-F0B855A1E1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 advTm="1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3FCCA-39B7-4C23-80DD-5843E93CDC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4D6A2-CE6D-4460-8232-603CA7BAE2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Ctr="0"/>
          <a:lstStyle>
            <a:lvl1pPr algn="l"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>
              <a:defRPr sz="2400"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2pPr>
            <a:lvl3pPr>
              <a:defRPr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3pPr>
            <a:lvl4pPr>
              <a:defRPr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4pPr>
            <a:lvl5pPr>
              <a:defRPr baseline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74113-70E5-42A2-808A-D8E19C0859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174F3-8736-46C7-BCB1-41206665C8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481D6-C8AE-49D2-BC1B-4766A59CE7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B4A99-2442-4645-9EED-237612EB0A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BF7C5-83C4-4091-9FD2-55B425EDEA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9E3C3-F638-41A2-883C-0D6B4982B8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E6D81-60E8-4D3C-A55D-9847CEE79E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25A0B-8780-49F0-AC05-4633624B11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advClick="0"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688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8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8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0AC21E58-BD4C-4C08-9DBB-C26220C76E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68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 advClick="0" advTm="1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dards.dfes.gov.uk/research/themes/transition/successfultransition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research.summaries@dcsf.gsi.gov.u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214313"/>
            <a:ext cx="8429625" cy="1828800"/>
          </a:xfrm>
        </p:spPr>
        <p:txBody>
          <a:bodyPr anchor="ctr" anchorCtr="0"/>
          <a:lstStyle/>
          <a:p>
            <a:pPr eaLnBrk="1" hangingPunct="1">
              <a:defRPr/>
            </a:pPr>
            <a:r>
              <a:rPr lang="en-GB" sz="4000" b="1" smtClean="0"/>
              <a:t>What makes a successful transition from Primary to Secondary School</a:t>
            </a:r>
            <a:r>
              <a:rPr lang="en-US" sz="4000" smtClean="0">
                <a:effectLst/>
              </a:rPr>
              <a:t> </a:t>
            </a:r>
            <a:r>
              <a:rPr lang="en-GB" sz="4000" b="1" smtClean="0"/>
              <a:t>?</a:t>
            </a:r>
            <a:r>
              <a:rPr lang="en-GB" sz="4000" smtClean="0">
                <a:effectLst/>
              </a:rPr>
              <a:t/>
            </a:r>
            <a:br>
              <a:rPr lang="en-GB" sz="4000" smtClean="0">
                <a:effectLst/>
              </a:rPr>
            </a:br>
            <a:endParaRPr lang="en-GB" sz="4000" smtClean="0">
              <a:effectLst/>
            </a:endParaRPr>
          </a:p>
        </p:txBody>
      </p:sp>
      <p:pic>
        <p:nvPicPr>
          <p:cNvPr id="3075" name="Picture 3" descr="Version 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75"/>
            <a:ext cx="163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50" y="2205038"/>
            <a:ext cx="5435600" cy="361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6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5750" y="1643063"/>
            <a:ext cx="8501063" cy="4500562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	</a:t>
            </a:r>
            <a:endParaRPr lang="en-GB" sz="24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41605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teachers use this evidence?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857375"/>
            <a:ext cx="7886700" cy="1728788"/>
          </a:xfrm>
        </p:spPr>
        <p:txBody>
          <a:bodyPr/>
          <a:lstStyle/>
          <a:p>
            <a:pPr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study found developing new friendships and settling well was very important to pupils during  transition. How could you support the children in this? </a:t>
            </a:r>
          </a:p>
          <a:p>
            <a:pPr lvl="1">
              <a:defRPr/>
            </a:pPr>
            <a:r>
              <a:rPr lang="en-GB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Would it be helpful to consider relationship building when, for example planning and organising group work and classroom seating arrangements? </a:t>
            </a:r>
          </a:p>
          <a:p>
            <a:pPr lvl="1">
              <a:defRPr/>
            </a:pPr>
            <a:r>
              <a:rPr lang="en-GB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Would it be helpful to organise mentor or buddy arrangements for new pupils in need of support?</a:t>
            </a:r>
            <a:r>
              <a:rPr lang="en-GB" smtClean="0">
                <a:effectLst/>
              </a:rPr>
              <a:t> </a:t>
            </a:r>
          </a:p>
        </p:txBody>
      </p:sp>
      <p:pic>
        <p:nvPicPr>
          <p:cNvPr id="12293" name="Picture 3" descr="Version 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75"/>
            <a:ext cx="163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99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5750" y="1643063"/>
            <a:ext cx="8501063" cy="4500562"/>
          </a:xfrm>
          <a:prstGeom prst="round2DiagRect">
            <a:avLst/>
          </a:prstGeom>
          <a:solidFill>
            <a:schemeClr val="accent6">
              <a:lumMod val="60000"/>
              <a:lumOff val="40000"/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	</a:t>
            </a:r>
            <a:endParaRPr lang="en-GB" sz="24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42875"/>
            <a:ext cx="8229600" cy="1773238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school leaders use this evidence?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1728787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research highlighted the importance of information exchange prior to transition </a:t>
            </a:r>
          </a:p>
          <a:p>
            <a:pPr lvl="1">
              <a:defRPr/>
            </a:pPr>
            <a:r>
              <a:rPr lang="en-GB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How can you encourage colleagues to work more closely with colleagues from other phases to facilitate smoother transition? </a:t>
            </a:r>
          </a:p>
          <a:p>
            <a:pPr lvl="1">
              <a:defRPr/>
            </a:pPr>
            <a:r>
              <a:rPr lang="en-GB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Could you discuss with your staff different approaches to involving parents?</a:t>
            </a:r>
          </a:p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research showed that bullying worried many pupils during transition</a:t>
            </a:r>
            <a:endParaRPr lang="en-GB" i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defRPr/>
            </a:pPr>
            <a:r>
              <a:rPr lang="en-GB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 strategies do you use to combat these such fears?</a:t>
            </a:r>
            <a:r>
              <a:rPr lang="en-GB" dirty="0" smtClean="0">
                <a:effectLst/>
              </a:rPr>
              <a:t> </a:t>
            </a:r>
          </a:p>
        </p:txBody>
      </p:sp>
      <p:pic>
        <p:nvPicPr>
          <p:cNvPr id="13317" name="Picture 3" descr="Version 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75"/>
            <a:ext cx="163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07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5750" y="1143000"/>
            <a:ext cx="8501063" cy="4286250"/>
          </a:xfrm>
          <a:prstGeom prst="round2DiagRect">
            <a:avLst/>
          </a:prstGeom>
          <a:solidFill>
            <a:schemeClr val="accent6">
              <a:lumMod val="40000"/>
              <a:lumOff val="60000"/>
              <a:alpha val="31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GB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+mn-cs"/>
              </a:rPr>
              <a:t>	</a:t>
            </a:r>
            <a:endParaRPr lang="en-GB" sz="2400" b="1" u="sng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Follow-up reading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229600" cy="48069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AE652"/>
              </a:buClr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Study reference: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Evangelou, M., Taggart, B., Sylva, K., Melhuish, E., Sammons, P. and Siraj-Blatchford, I. (2008)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What makes a successful transition from Primary to Secondary School? </a:t>
            </a: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DCSF, 2008, Research Report DCSF – RR019 </a:t>
            </a:r>
          </a:p>
          <a:p>
            <a:pPr eaLnBrk="1" hangingPunct="1">
              <a:lnSpc>
                <a:spcPct val="80000"/>
              </a:lnSpc>
              <a:buClr>
                <a:srgbClr val="FAE652"/>
              </a:buClr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You might like to read a more detailed summary of this research, accessible at:</a:t>
            </a:r>
          </a:p>
          <a:p>
            <a:pPr eaLnBrk="1" hangingPunct="1">
              <a:lnSpc>
                <a:spcPct val="80000"/>
              </a:lnSpc>
              <a:buClr>
                <a:srgbClr val="FAE652"/>
              </a:buClr>
              <a:buFont typeface="Wingdings" pitchFamily="2" charset="2"/>
              <a:buNone/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GB" i="1" smtClean="0"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http://www.standards.dfes.gov.uk/research/themes/transition/successfultransition/</a:t>
            </a:r>
            <a:endParaRPr lang="en-GB" i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buClr>
                <a:srgbClr val="FAE652"/>
              </a:buClr>
              <a:buFont typeface="Wingdings" pitchFamily="2" charset="2"/>
              <a:buNone/>
              <a:defRPr/>
            </a:pPr>
            <a:endParaRPr lang="en-GB" i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  <p:pic>
        <p:nvPicPr>
          <p:cNvPr id="14341" name="Picture 3" descr="Version 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29375"/>
            <a:ext cx="163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78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Feedback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Did you find this useful?</a:t>
            </a:r>
          </a:p>
          <a:p>
            <a:pPr eaLnBrk="1" hangingPunct="1">
              <a:defRPr/>
            </a:pPr>
            <a:r>
              <a:rPr lang="en-GB" dirty="0" smtClean="0"/>
              <a:t>What did you like?</a:t>
            </a:r>
          </a:p>
          <a:p>
            <a:pPr eaLnBrk="1" hangingPunct="1">
              <a:defRPr/>
            </a:pPr>
            <a:r>
              <a:rPr lang="en-GB" dirty="0" smtClean="0"/>
              <a:t>What didn’t you like?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Any feedback on this Research Bite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would be much appreciated. Please email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/>
              <a:t>your feedback to: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dirty="0" smtClean="0">
                <a:hlinkClick r:id="rId3"/>
              </a:rPr>
              <a:t>research.summaries@dcsf.gsi.gov.uk</a:t>
            </a:r>
            <a:r>
              <a:rPr lang="en-GB" dirty="0" smtClean="0"/>
              <a:t> </a:t>
            </a:r>
          </a:p>
        </p:txBody>
      </p:sp>
      <p:pic>
        <p:nvPicPr>
          <p:cNvPr id="15364" name="Picture 3" descr="Version 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429375"/>
            <a:ext cx="163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85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3600" smtClean="0">
                <a:effectLst/>
              </a:rPr>
              <a:t>Key issues addressed by the study</a:t>
            </a:r>
            <a:endParaRPr lang="en-GB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GB" smtClean="0">
                <a:effectLst/>
              </a:rPr>
              <a:t>	</a:t>
            </a:r>
          </a:p>
          <a:p>
            <a:pPr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This UK study:</a:t>
            </a:r>
          </a:p>
          <a:p>
            <a:pPr lvl="1"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explored current transition practices</a:t>
            </a:r>
          </a:p>
          <a:p>
            <a:pPr lvl="1"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highlighted what helped and hindered successful transition between KS2 and KS3</a:t>
            </a:r>
            <a:r>
              <a:rPr lang="en-GB" smtClean="0">
                <a:effectLst/>
              </a:rPr>
              <a:t> </a:t>
            </a:r>
          </a:p>
        </p:txBody>
      </p:sp>
      <p:pic>
        <p:nvPicPr>
          <p:cNvPr id="4100" name="Picture 6" descr="Version 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75"/>
            <a:ext cx="163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GB" sz="36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39750" y="1989138"/>
            <a:ext cx="82296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1" charset="2"/>
              <a:buChar char="u"/>
              <a:defRPr/>
            </a:pPr>
            <a:endParaRPr lang="en-GB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4103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238" y="4176713"/>
            <a:ext cx="4011612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669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71500"/>
            <a:ext cx="8229600" cy="919163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smtClean="0"/>
              <a:t>Parents and pupils’ views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643063"/>
            <a:ext cx="8229600" cy="2189162"/>
          </a:xfrm>
        </p:spPr>
        <p:txBody>
          <a:bodyPr/>
          <a:lstStyle/>
          <a:p>
            <a:pPr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Parents and pupils thought successful transition involved:</a:t>
            </a:r>
          </a:p>
          <a:p>
            <a:pPr lvl="1"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building new friendships and improving self esteem </a:t>
            </a:r>
          </a:p>
          <a:p>
            <a:pPr lvl="1"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showing increased interest in school and school work</a:t>
            </a:r>
          </a:p>
          <a:p>
            <a:pPr lvl="1"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getting used to new routines and organisation</a:t>
            </a:r>
          </a:p>
          <a:p>
            <a:pPr lvl="1"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experiencing curriculum continuity</a:t>
            </a:r>
          </a:p>
        </p:txBody>
      </p:sp>
      <p:pic>
        <p:nvPicPr>
          <p:cNvPr id="5124" name="Picture 3" descr="Version 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75"/>
            <a:ext cx="163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213" y="4437063"/>
            <a:ext cx="334803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358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8229600" cy="11398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GB" sz="3600" smtClean="0"/>
              <a:t>Schools’ support for pupils during transition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7931150" cy="23034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>
              <a:lnSpc>
                <a:spcPct val="80000"/>
              </a:lnSpc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Effective activities used by schools included:</a:t>
            </a:r>
          </a:p>
          <a:p>
            <a:pPr lvl="1">
              <a:lnSpc>
                <a:spcPct val="80000"/>
              </a:lnSpc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group and pair work </a:t>
            </a:r>
          </a:p>
          <a:p>
            <a:pPr lvl="1">
              <a:lnSpc>
                <a:spcPct val="80000"/>
              </a:lnSpc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seating arrangements to help build friendships</a:t>
            </a:r>
          </a:p>
          <a:p>
            <a:pPr lvl="1">
              <a:lnSpc>
                <a:spcPct val="80000"/>
              </a:lnSpc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team-building activities</a:t>
            </a:r>
          </a:p>
          <a:p>
            <a:pPr lvl="1">
              <a:lnSpc>
                <a:spcPct val="80000"/>
              </a:lnSpc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visits of teachers to the Year 6 pupils in June-July</a:t>
            </a:r>
          </a:p>
          <a:p>
            <a:pPr lvl="1">
              <a:lnSpc>
                <a:spcPct val="80000"/>
              </a:lnSpc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sharing views with parents</a:t>
            </a:r>
          </a:p>
          <a:p>
            <a:pPr>
              <a:lnSpc>
                <a:spcPct val="80000"/>
              </a:lnSpc>
              <a:defRPr/>
            </a:pPr>
            <a:endParaRPr lang="en-GB" sz="2400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6148" name="Picture 3" descr="Version 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75"/>
            <a:ext cx="163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4052888"/>
            <a:ext cx="3889375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advTm="1134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512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3600" smtClean="0"/>
              <a:t>Perceived barriers to successful transition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4391025" cy="1584325"/>
          </a:xfrm>
        </p:spPr>
        <p:txBody>
          <a:bodyPr/>
          <a:lstStyle/>
          <a:p>
            <a:pPr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 children, poor transition was associated with: </a:t>
            </a:r>
          </a:p>
          <a:p>
            <a:pPr lvl="1"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experiences of bullying</a:t>
            </a:r>
          </a:p>
          <a:p>
            <a:pPr lvl="1"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worrying about doing well or making new friends and feeling included</a:t>
            </a:r>
          </a:p>
          <a:p>
            <a:pPr lvl="1"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having new and different teachers for each subject</a:t>
            </a:r>
          </a:p>
          <a:p>
            <a:pPr>
              <a:defRPr/>
            </a:pPr>
            <a:endParaRPr lang="en-GB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endParaRPr lang="en-US" sz="32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172" name="Picture 3" descr="Version 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75"/>
            <a:ext cx="163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1341438"/>
            <a:ext cx="3114675" cy="467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012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512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3600" dirty="0" smtClean="0"/>
              <a:t>What local authorities saw as problems for transition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3960812" cy="1584325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According to local authority officers, transition problems occurred when:</a:t>
            </a:r>
          </a:p>
          <a:p>
            <a:pPr lvl="1">
              <a:defRPr/>
            </a:pPr>
            <a:r>
              <a:rPr lang="en-GB" sz="200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parents did not understand the admissions process well, especially if neighbouring authorities had different procedures</a:t>
            </a:r>
          </a:p>
          <a:p>
            <a:pPr lvl="1">
              <a:defRPr/>
            </a:pPr>
            <a:r>
              <a:rPr lang="en-GB" sz="2000" dirty="0" smtClean="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parents tried to manipulate the system</a:t>
            </a:r>
            <a:endParaRPr lang="en-US" sz="2000" dirty="0" smtClean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endParaRPr lang="en-GB" dirty="0" smtClean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GB" dirty="0" smtClean="0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GB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8196" name="Picture 3" descr="Version 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75"/>
            <a:ext cx="163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420938"/>
            <a:ext cx="4435475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572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smtClean="0"/>
              <a:t>What schools saw as the main obstacles to successful transition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57675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GB" sz="24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Secondary schools not having enough information about each child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Primary schools lacking knowledge of processes and procedures at secondary schools</a:t>
            </a:r>
            <a:endParaRPr lang="en-GB" smtClean="0">
              <a:effectLst/>
            </a:endParaRPr>
          </a:p>
        </p:txBody>
      </p:sp>
      <p:pic>
        <p:nvPicPr>
          <p:cNvPr id="9220" name="Picture 3" descr="Version 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75"/>
            <a:ext cx="163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9650" y="2565400"/>
            <a:ext cx="4110038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491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00063"/>
            <a:ext cx="8229600" cy="647700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were the children in the study?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500188"/>
            <a:ext cx="8229600" cy="3197225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550 children and their families were involved in the study which was a sub-study of a larger study</a:t>
            </a:r>
          </a:p>
        </p:txBody>
      </p:sp>
      <p:pic>
        <p:nvPicPr>
          <p:cNvPr id="10244" name="Picture 3" descr="Version 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75"/>
            <a:ext cx="163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275" y="3810000"/>
            <a:ext cx="29241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92450" y="3824288"/>
            <a:ext cx="2871788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7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425" y="3824288"/>
            <a:ext cx="2878138" cy="191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585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03263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was the information gathered?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143000"/>
            <a:ext cx="8229600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GB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The methods used included: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interviews with officials in six LAs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 survey of children and their families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production of 12 case studies of pupils who experienced good transition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GB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268" name="Picture 3" descr="Version 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375"/>
            <a:ext cx="16319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313" y="3883025"/>
            <a:ext cx="385127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301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2840</TotalTime>
  <Words>428</Words>
  <Application>Microsoft Office PowerPoint</Application>
  <PresentationFormat>On-screen Show (4:3)</PresentationFormat>
  <Paragraphs>85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Verdana</vt:lpstr>
      <vt:lpstr>Arial</vt:lpstr>
      <vt:lpstr>Wingdings</vt:lpstr>
      <vt:lpstr>Calibri</vt:lpstr>
      <vt:lpstr>Cliff</vt:lpstr>
      <vt:lpstr>What makes a successful transition from Primary to Secondary School ? </vt:lpstr>
      <vt:lpstr>Key issues addressed by the study</vt:lpstr>
      <vt:lpstr>Parents and pupils’ views</vt:lpstr>
      <vt:lpstr>Schools’ support for pupils during transition</vt:lpstr>
      <vt:lpstr>Perceived barriers to successful transition</vt:lpstr>
      <vt:lpstr>What local authorities saw as problems for transition</vt:lpstr>
      <vt:lpstr>What schools saw as the main obstacles to successful transition</vt:lpstr>
      <vt:lpstr>Who were the children in the study?</vt:lpstr>
      <vt:lpstr>How was the information gathered?</vt:lpstr>
      <vt:lpstr>How can teachers use this evidence?</vt:lpstr>
      <vt:lpstr>How can school leaders use this evidence?</vt:lpstr>
      <vt:lpstr>Follow-up reading</vt:lpstr>
      <vt:lpstr>Feedback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primary pupils’ reading motivation and comprehension be improved?</dc:title>
  <dc:creator>vwhite1</dc:creator>
  <cp:lastModifiedBy>Daniel O'Connor</cp:lastModifiedBy>
  <cp:revision>161</cp:revision>
  <dcterms:created xsi:type="dcterms:W3CDTF">2006-10-06T16:14:50Z</dcterms:created>
  <dcterms:modified xsi:type="dcterms:W3CDTF">2014-06-20T10:16:57Z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ridioDocStr">
    <vt:lpwstr>::ODMA\Meridio\SHEMERIDIO#1600037#2</vt:lpwstr>
  </property>
  <property fmtid="{D5CDD505-2E9C-101B-9397-08002B2CF9AE}" pid="3" name="MeridioDocSavedDate">
    <vt:filetime>2007-11-28T17:38:00Z</vt:filetime>
  </property>
</Properties>
</file>