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78" r:id="rId4"/>
    <p:sldId id="298" r:id="rId5"/>
    <p:sldId id="292" r:id="rId6"/>
    <p:sldId id="276" r:id="rId7"/>
    <p:sldId id="280" r:id="rId8"/>
    <p:sldId id="300" r:id="rId9"/>
    <p:sldId id="281" r:id="rId10"/>
    <p:sldId id="301" r:id="rId11"/>
    <p:sldId id="296" r:id="rId12"/>
    <p:sldId id="297" r:id="rId13"/>
    <p:sldId id="294" r:id="rId14"/>
  </p:sldIdLst>
  <p:sldSz cx="9144000" cy="6858000" type="screen4x3"/>
  <p:notesSz cx="9928225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99CC"/>
    <a:srgbClr val="FE8610"/>
    <a:srgbClr val="4FB200"/>
    <a:srgbClr val="FFBF61"/>
    <a:srgbClr val="660066"/>
    <a:srgbClr val="0066FF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defTabSz="909638"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defTabSz="909638"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fld id="{5763FCBE-3056-4C7C-BF13-C7201A9F2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fld id="{863D6952-1035-4EC2-A2E0-75A71A85C7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84C040-F235-4668-829E-C65BC848F383}" type="slidenum">
              <a:rPr lang="en-GB" altLang="en-US" smtClean="0">
                <a:ea typeface="ＭＳ Ｐゴシック" pitchFamily="34" charset="-128"/>
              </a:rPr>
              <a:pPr/>
              <a:t>10</a:t>
            </a:fld>
            <a:endParaRPr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12" descr="DfE_FC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938838"/>
            <a:ext cx="20161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590675"/>
            <a:ext cx="8075613" cy="830263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420938"/>
            <a:ext cx="8075613" cy="1320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Sub-title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49275"/>
            <a:ext cx="2017713" cy="4840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549275"/>
            <a:ext cx="5905500" cy="4840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657350"/>
            <a:ext cx="3960813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57350"/>
            <a:ext cx="3962400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549275"/>
            <a:ext cx="80756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57350"/>
            <a:ext cx="8075613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Main bullet style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19"/>
          <p:cNvSpPr>
            <a:spLocks noChangeArrowheads="1"/>
          </p:cNvSpPr>
          <p:nvPr userDrawn="1"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18" descr="DfE_FC_RG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5938838"/>
            <a:ext cx="20161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35025" indent="-2905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96975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49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978025" indent="-193675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4352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24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496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068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.taggart@ioe.ac.uk" TargetMode="External"/><Relationship Id="rId2" Type="http://schemas.openxmlformats.org/officeDocument/2006/relationships/hyperlink" Target="http://eppe.ioe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468313" y="549275"/>
            <a:ext cx="8064500" cy="879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3200" dirty="0" smtClean="0">
                <a:solidFill>
                  <a:srgbClr val="104F75"/>
                </a:solidFill>
                <a:latin typeface="+mj-lt"/>
                <a:ea typeface="+mn-ea"/>
              </a:rPr>
              <a:t>Home and </a:t>
            </a:r>
            <a:r>
              <a:rPr lang="en-GB" sz="3200" dirty="0">
                <a:solidFill>
                  <a:srgbClr val="104F75"/>
                </a:solidFill>
                <a:latin typeface="+mj-lt"/>
                <a:ea typeface="+mn-ea"/>
              </a:rPr>
              <a:t>pre-school i</a:t>
            </a:r>
            <a:r>
              <a:rPr lang="en-GB" sz="3200" dirty="0" smtClean="0">
                <a:solidFill>
                  <a:srgbClr val="104F75"/>
                </a:solidFill>
                <a:latin typeface="+mj-lt"/>
                <a:ea typeface="+mn-ea"/>
              </a:rPr>
              <a:t>nfluences on early language and reading</a:t>
            </a:r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1547813" y="4581525"/>
            <a:ext cx="62642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GB" altLang="en-US" sz="2000">
                <a:solidFill>
                  <a:srgbClr val="104F75"/>
                </a:solidFill>
              </a:rPr>
              <a:t>Evidence from the Effective Pre-school, Primary and Secondary Education (EPPSE) project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pic>
        <p:nvPicPr>
          <p:cNvPr id="3076" name="Picture 4" descr="Version 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6237288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2249488"/>
            <a:ext cx="28765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3563" y="2249488"/>
            <a:ext cx="28781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2025" y="2249488"/>
            <a:ext cx="28781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23850" y="1435100"/>
            <a:ext cx="8710613" cy="15843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2"/>
              <a:buNone/>
              <a:defRPr/>
            </a:pPr>
            <a:r>
              <a:rPr lang="en-US" sz="1800" dirty="0" smtClean="0">
                <a:cs typeface="Arial" pitchFamily="34" charset="0"/>
              </a:rPr>
              <a:t>Both early home learning and pre-school influence early literacy. However:</a:t>
            </a:r>
          </a:p>
          <a:p>
            <a:pPr>
              <a:lnSpc>
                <a:spcPct val="80000"/>
              </a:lnSpc>
              <a:buFont typeface="Wingdings" charset="2"/>
              <a:buChar char="§"/>
              <a:defRPr/>
            </a:pPr>
            <a:endParaRPr lang="en-US" sz="1800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1800" b="0" dirty="0" smtClean="0">
                <a:cs typeface="Arial" pitchFamily="34" charset="0"/>
              </a:rPr>
              <a:t>The early years HLE has more impact than pre-school on the development of oral language, especially vocabulary skills.</a:t>
            </a:r>
          </a:p>
          <a:p>
            <a:pPr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1800" b="0" dirty="0" smtClean="0">
                <a:cs typeface="Arial" pitchFamily="34" charset="0"/>
              </a:rPr>
              <a:t>Pre-school is more likely to influence code-related skills (especially high quality pre-school).</a:t>
            </a:r>
          </a:p>
          <a:p>
            <a:pPr lvl="1">
              <a:buFontTx/>
              <a:buNone/>
              <a:defRPr/>
            </a:pPr>
            <a:endParaRPr lang="en-US" dirty="0" smtClean="0"/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528638" y="333375"/>
            <a:ext cx="8075612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n-GB" altLang="en-US" sz="3200">
                <a:solidFill>
                  <a:srgbClr val="104F75"/>
                </a:solidFill>
              </a:rPr>
              <a:t>Combined effect of early home learning and pre-school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924175"/>
            <a:ext cx="5470525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211138" y="3141663"/>
            <a:ext cx="3278187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altLang="en-US" b="0">
                <a:cs typeface="Arial" charset="0"/>
              </a:rPr>
              <a:t>Overall, early home learning and pre-school have a positive effect on attainment in English that is still apparent when children are in primary school (aged 11). </a:t>
            </a:r>
          </a:p>
          <a:p>
            <a:pPr marL="0" lvl="1">
              <a:lnSpc>
                <a:spcPct val="80000"/>
              </a:lnSpc>
            </a:pPr>
            <a:endParaRPr lang="en-US" altLang="en-US" b="0">
              <a:cs typeface="Arial" charset="0"/>
            </a:endParaRPr>
          </a:p>
          <a:p>
            <a:pPr marL="0" lvl="1">
              <a:lnSpc>
                <a:spcPct val="80000"/>
              </a:lnSpc>
            </a:pPr>
            <a:r>
              <a:rPr lang="en-US" altLang="en-US" b="0">
                <a:cs typeface="Arial" charset="0"/>
              </a:rPr>
              <a:t>Attendance at pre-school combined with a high level of early home learning has an Effect Size of 0.57.</a:t>
            </a:r>
          </a:p>
          <a:p>
            <a:endParaRPr lang="en-GB" altLang="en-US" b="0">
              <a:cs typeface="Arial" charset="0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3203575" y="6237288"/>
            <a:ext cx="568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000"/>
              <a:t>Final report of from the primary phase - Sylva, Melhuish, Sammons, Siraj-Blatchford and Taggart 2008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104F75"/>
                </a:solidFill>
                <a:ea typeface="ＭＳ Ｐゴシック" pitchFamily="34" charset="-128"/>
              </a:rPr>
              <a:t>The impact of home learning in KS1</a:t>
            </a:r>
            <a:endParaRPr lang="en-GB" altLang="en-US" smtClean="0">
              <a:solidFill>
                <a:srgbClr val="104F75"/>
              </a:solidFill>
              <a:ea typeface="ＭＳ Ｐゴシック" pitchFamily="3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9388" y="1557338"/>
            <a:ext cx="8964612" cy="38322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Unlike the early years HLE, doing more at home during KS1 is not necessarily better: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If a child is a poor reader, </a:t>
            </a:r>
            <a:r>
              <a:rPr lang="en-GB" altLang="en-US" sz="1800" b="0" i="1" smtClean="0">
                <a:ea typeface="ＭＳ Ｐゴシック" pitchFamily="34" charset="-128"/>
                <a:cs typeface="Arial" charset="0"/>
              </a:rPr>
              <a:t>reading to them </a:t>
            </a: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in KS1 has very little effect on their reading scores, but </a:t>
            </a:r>
            <a:r>
              <a:rPr lang="en-GB" altLang="en-US" sz="1800" i="1" smtClean="0">
                <a:ea typeface="ＭＳ Ｐゴシック" pitchFamily="34" charset="-128"/>
                <a:cs typeface="Arial" charset="0"/>
              </a:rPr>
              <a:t>listening </a:t>
            </a:r>
            <a:r>
              <a:rPr lang="en-GB" altLang="en-US" sz="1800" b="0" i="1" smtClean="0">
                <a:ea typeface="ＭＳ Ｐゴシック" pitchFamily="34" charset="-128"/>
                <a:cs typeface="Arial" charset="0"/>
              </a:rPr>
              <a:t>to them </a:t>
            </a: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read does (ES=0.10).</a:t>
            </a:r>
          </a:p>
          <a:p>
            <a:pPr>
              <a:lnSpc>
                <a:spcPct val="80000"/>
              </a:lnSpc>
            </a:pP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Too much time spent by a child on home computing was also related to poorer outcomes.  High levels of ‘home computing’ (compared to low or moderate levels) are associated with lower attainment in English (ES=0.17 for low use; ES=0.18 for moderate use, and ES=0.05 for high use). This may be because very high levels of home computing may replace or displace reading and other activities, especially for boys.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4435475"/>
            <a:ext cx="3236912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47700" y="549275"/>
            <a:ext cx="8075613" cy="503238"/>
          </a:xfrm>
        </p:spPr>
        <p:txBody>
          <a:bodyPr/>
          <a:lstStyle/>
          <a:p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Take home messages</a:t>
            </a:r>
            <a:b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</a:br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/>
            </a:r>
            <a:b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</a:br>
            <a:endParaRPr lang="en-GB" altLang="en-US" smtClean="0">
              <a:solidFill>
                <a:srgbClr val="104F75"/>
              </a:solidFill>
              <a:ea typeface="ＭＳ Ｐゴシック" pitchFamily="34" charset="-12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37433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altLang="en-US" b="0" smtClean="0">
                <a:ea typeface="ＭＳ Ｐゴシック" pitchFamily="34" charset="-128"/>
              </a:rPr>
              <a:t>A good early years home learning environment has a strong positive effect on children’s early literacy and later reading.</a:t>
            </a:r>
          </a:p>
          <a:p>
            <a:pPr>
              <a:spcBef>
                <a:spcPts val="1200"/>
              </a:spcBef>
            </a:pPr>
            <a:r>
              <a:rPr lang="en-GB" altLang="en-US" b="0" smtClean="0">
                <a:ea typeface="ＭＳ Ｐゴシック" pitchFamily="34" charset="-128"/>
              </a:rPr>
              <a:t>The effect of early years</a:t>
            </a:r>
            <a:r>
              <a:rPr lang="en-GB" altLang="en-US" b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altLang="en-US" b="0" smtClean="0">
                <a:ea typeface="ＭＳ Ｐゴシック" pitchFamily="34" charset="-128"/>
              </a:rPr>
              <a:t>home learning persists throughout primary school.</a:t>
            </a:r>
          </a:p>
          <a:p>
            <a:pPr>
              <a:spcBef>
                <a:spcPts val="1200"/>
              </a:spcBef>
            </a:pPr>
            <a:r>
              <a:rPr lang="en-GB" altLang="en-US" b="0" smtClean="0">
                <a:ea typeface="ＭＳ Ｐゴシック" pitchFamily="34" charset="-128"/>
              </a:rPr>
              <a:t>Home learning develops both vocabulary and code-related skills. Different activities shape the development of different skills.</a:t>
            </a:r>
          </a:p>
          <a:p>
            <a:pPr>
              <a:spcBef>
                <a:spcPts val="1200"/>
              </a:spcBef>
            </a:pPr>
            <a:r>
              <a:rPr lang="en-GB" altLang="en-US" b="0" smtClean="0">
                <a:ea typeface="ＭＳ Ｐゴシック" pitchFamily="34" charset="-128"/>
              </a:rPr>
              <a:t>Development of vocabulary skills is more reliant on the home environment. Pre-school also has an impact on vocabulary, but tends to have more impact on the development of code-related skills.</a:t>
            </a:r>
          </a:p>
          <a:p>
            <a:pPr>
              <a:spcBef>
                <a:spcPts val="1200"/>
              </a:spcBef>
            </a:pPr>
            <a:r>
              <a:rPr lang="en-GB" altLang="en-US" b="0" smtClean="0">
                <a:ea typeface="ＭＳ Ｐゴシック" pitchFamily="34" charset="-128"/>
              </a:rPr>
              <a:t>The quality and the amount of pre-school children receive is important.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550" y="4941888"/>
            <a:ext cx="26050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Further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0425" y="1773238"/>
            <a:ext cx="2808288" cy="2949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EPPSE Website:    </a:t>
            </a:r>
          </a:p>
          <a:p>
            <a:pPr eaLnBrk="1" hangingPunct="1">
              <a:buFontTx/>
              <a:buNone/>
            </a:pP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  <a:hlinkClick r:id="rId2"/>
              </a:rPr>
              <a:t>http://eppe.ioe.ac.uk</a:t>
            </a: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</a:t>
            </a:r>
          </a:p>
          <a:p>
            <a:pPr eaLnBrk="1" hangingPunct="1">
              <a:buFontTx/>
              <a:buNone/>
            </a:pPr>
            <a:endParaRPr lang="en-GB" altLang="ko-KR" sz="180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Or contact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Brenda Taggart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00 44 (0) 207 612 6219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  <a:hlinkClick r:id="rId3"/>
              </a:rPr>
              <a:t>b.taggart@ioe.ac.uk</a:t>
            </a:r>
            <a:r>
              <a:rPr lang="en-GB" altLang="ko-KR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</a:t>
            </a:r>
          </a:p>
          <a:p>
            <a:pPr algn="ctr" eaLnBrk="1" hangingPunct="1">
              <a:buFontTx/>
              <a:buNone/>
            </a:pPr>
            <a:endParaRPr lang="en-GB" altLang="en-US" sz="1400" smtClean="0">
              <a:ea typeface="ＭＳ Ｐゴシック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706563"/>
            <a:ext cx="5256213" cy="30956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835025" indent="-2905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969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4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97802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35225" indent="-193675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892425" indent="-193675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349625" indent="-193675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06825" indent="-193675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GB" sz="1800" dirty="0" smtClean="0"/>
              <a:t>Principal Investigators for the EPPSE project are:  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dirty="0" smtClean="0"/>
              <a:t>Kathy Sylva - University of Oxford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dirty="0" smtClean="0"/>
              <a:t>Edward Melhuish - </a:t>
            </a:r>
            <a:r>
              <a:rPr lang="en-GB" sz="1800" dirty="0" err="1" smtClean="0"/>
              <a:t>Birkbeck</a:t>
            </a:r>
            <a:r>
              <a:rPr lang="en-GB" sz="1800" dirty="0" smtClean="0"/>
              <a:t>, London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dirty="0" smtClean="0"/>
              <a:t>Pam Sammons - University of Oxford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dirty="0" smtClean="0"/>
              <a:t>Iram Siraj-Blatchford - Institute of Education, London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dirty="0" smtClean="0"/>
              <a:t>Brenda Taggart - Institute of Education, London</a:t>
            </a:r>
          </a:p>
          <a:p>
            <a:pPr algn="ctr" eaLnBrk="1" hangingPunct="1">
              <a:buFontTx/>
              <a:buNone/>
              <a:defRPr/>
            </a:pPr>
            <a:endParaRPr lang="en-GB" sz="1400" dirty="0" smtClean="0"/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989388"/>
            <a:ext cx="180022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4968875" cy="27797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mtClean="0">
                <a:ea typeface="ＭＳ Ｐゴシック" pitchFamily="34" charset="-128"/>
              </a:rPr>
              <a:t>This Research Bite looks at: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altLang="en-US" smtClean="0">
                <a:ea typeface="ＭＳ Ｐゴシック" pitchFamily="34" charset="-128"/>
              </a:rPr>
              <a:t>The effects of home learning environments on later literacy outcomes.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altLang="en-US" smtClean="0">
                <a:ea typeface="ＭＳ Ｐゴシック" pitchFamily="34" charset="-128"/>
              </a:rPr>
              <a:t>The effects of pre-school environments on later literacy outcomes.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Supporting early reading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5063" y="1916113"/>
            <a:ext cx="41052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5762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   The EPPSE study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3744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180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EPPSE is a longitudinal study that has followed more than 2,500 children from the age of 3 through pre-school, primary and secondary school. 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The EPPSE project seeks to investigate: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The influence of pre-school, primary and secondary schooling on academic, social-behavioural and affective development from age 3 to 16+.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The relationship between individual child, family and home learning characteristics and student’s educational attainment at different ages.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1800" b="0" smtClean="0">
                <a:ea typeface="ＭＳ Ｐゴシック" pitchFamily="34" charset="-128"/>
              </a:rPr>
              <a:t>EPPSE is a comprehensive study which looks at many factors and influences on children’s educational experience, and in the process has gathered extensive information on children’s developmental trajectories in language and reading.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1600" smtClean="0">
              <a:ea typeface="ＭＳ Ｐゴシック" pitchFamily="34" charset="-128"/>
            </a:endParaRP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724400"/>
            <a:ext cx="29845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47700" y="549275"/>
            <a:ext cx="8075613" cy="719138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Setting the scene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3925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Early development of literacy skills, before children arrive at school, is shaped by what children learn at home and what they learn in pre-school settings.</a:t>
            </a:r>
          </a:p>
          <a:p>
            <a:pPr>
              <a:lnSpc>
                <a:spcPct val="80000"/>
              </a:lnSpc>
            </a:pP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We already know that background characteristics such as socio-economic status and the level of mother’s qualifications impact on children’s literacy development.</a:t>
            </a:r>
          </a:p>
          <a:p>
            <a:pPr>
              <a:lnSpc>
                <a:spcPct val="80000"/>
              </a:lnSpc>
            </a:pP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800" b="0" smtClean="0">
                <a:ea typeface="ＭＳ Ｐゴシック" pitchFamily="34" charset="-128"/>
                <a:cs typeface="Arial" charset="0"/>
              </a:rPr>
              <a:t>However taking account of background characteristics such as these, </a:t>
            </a: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children who have a good home learning environment (HLE), and who attend high quality pre-school, have better language development when they start primary school and make more progress than their peers over the primary school period.</a:t>
            </a:r>
          </a:p>
          <a:p>
            <a:pPr>
              <a:lnSpc>
                <a:spcPct val="80000"/>
              </a:lnSpc>
            </a:pPr>
            <a:endParaRPr lang="en-GB" altLang="en-US" sz="1800" smtClean="0">
              <a:ea typeface="ＭＳ Ｐゴシック" pitchFamily="34" charset="-128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800" smtClean="0">
                <a:solidFill>
                  <a:srgbClr val="104F75"/>
                </a:solidFill>
                <a:ea typeface="ＭＳ Ｐゴシック" pitchFamily="34" charset="-128"/>
              </a:rPr>
              <a:t>What is it about learning at home and pre-school that creates this advantage? </a:t>
            </a:r>
            <a:endParaRPr lang="en-GB" altLang="en-US" sz="1800" b="0" smtClean="0">
              <a:ea typeface="ＭＳ Ｐゴシック" pitchFamily="34" charset="-128"/>
              <a:cs typeface="Arial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238" y="5084763"/>
            <a:ext cx="25209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Development of reading skills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064500" cy="35131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There are two different but equally important skills which are necessary for early reading: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800" smtClean="0">
              <a:ea typeface="ＭＳ Ｐゴシック" pitchFamily="34" charset="-128"/>
              <a:cs typeface="Arial" charset="0"/>
            </a:endParaRPr>
          </a:p>
          <a:p>
            <a:pPr marL="9271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1800" b="1" smtClean="0">
                <a:ea typeface="ＭＳ Ｐゴシック" pitchFamily="34" charset="-128"/>
                <a:cs typeface="Arial" charset="0"/>
              </a:rPr>
              <a:t>Decoding – the ability to apply a knowledge of letter-sound relationships to correctly recognise written words. This includes:</a:t>
            </a:r>
          </a:p>
          <a:p>
            <a:pPr marL="1289050" lvl="2" indent="-457200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Letter knowledge</a:t>
            </a:r>
          </a:p>
          <a:p>
            <a:pPr marL="1289050" lvl="2" indent="-457200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Phonological awareness (a child’s ability to recognise the sound structure of spoken words)</a:t>
            </a:r>
          </a:p>
          <a:p>
            <a:pPr marL="1289050" lvl="2" indent="-457200" eaLnBrk="1" hangingPunct="1">
              <a:lnSpc>
                <a:spcPct val="80000"/>
              </a:lnSpc>
            </a:pPr>
            <a:endParaRPr lang="en-GB" altLang="en-US" sz="1800" smtClean="0">
              <a:ea typeface="ＭＳ Ｐゴシック" pitchFamily="34" charset="-128"/>
              <a:cs typeface="Arial" charset="0"/>
            </a:endParaRPr>
          </a:p>
          <a:p>
            <a:pPr marL="9271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1800" b="1" smtClean="0">
                <a:ea typeface="ＭＳ Ｐゴシック" pitchFamily="34" charset="-128"/>
                <a:cs typeface="Arial" charset="0"/>
              </a:rPr>
              <a:t>Oral Language – the stock of words known, understood and used by a child. This includes:</a:t>
            </a:r>
          </a:p>
          <a:p>
            <a:pPr marL="1289050" lvl="2" indent="-457200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Naming vocabulary</a:t>
            </a:r>
          </a:p>
          <a:p>
            <a:pPr marL="1289050" lvl="2" indent="-457200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Verbal comprehension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4437063"/>
            <a:ext cx="302418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Home learning in the early years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47700" y="1412875"/>
            <a:ext cx="8075613" cy="3976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EPPSE research has examined learning opportunities in the home, and has identified several activities which make for a better early home learning environment (HLE), including: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smtClean="0"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being read to;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painting and drawing;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going to the library;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playing with letters and numbers;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learning activities with the alphabet;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learning activities with numbers and shapes;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>
                <a:ea typeface="ＭＳ Ｐゴシック" pitchFamily="34" charset="-128"/>
                <a:cs typeface="Arial" charset="0"/>
              </a:rPr>
              <a:t>learning activities with songs, poems and nursery rhymes.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mtClean="0">
              <a:ea typeface="ＭＳ Ｐゴシック" pitchFamily="34" charset="-128"/>
            </a:endParaRP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508500"/>
            <a:ext cx="29527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593725" y="549275"/>
            <a:ext cx="8075613" cy="1125538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Home learning in the early years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2459038" y="5516563"/>
            <a:ext cx="448945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en-US" sz="1400" b="0"/>
              <a:t>⃰</a:t>
            </a:r>
            <a:r>
              <a:rPr lang="en-GB" altLang="en-US" sz="1200" b="0"/>
              <a:t>ES, or Effect Size shows statistically the strength of the relationship between an outcome such as National Assessment scores and another variable such as HLE, while controlling for other factors. </a:t>
            </a:r>
          </a:p>
          <a:p>
            <a:pPr>
              <a:lnSpc>
                <a:spcPct val="80000"/>
              </a:lnSpc>
            </a:pPr>
            <a:endParaRPr lang="en-GB" altLang="en-US" sz="1200" b="0"/>
          </a:p>
          <a:p>
            <a:pPr>
              <a:lnSpc>
                <a:spcPct val="80000"/>
              </a:lnSpc>
            </a:pPr>
            <a:r>
              <a:rPr lang="en-GB" altLang="en-US" sz="1200" b="0"/>
              <a:t>An effect size of 0.1 is relatively weak, one of 0.35 is moderately strong, while one of 0.7 is very strong.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517525" y="4076700"/>
            <a:ext cx="81375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en-US" b="0"/>
              <a:t>These influences persist throughout primary school. Children with a strong early years HLE made greater gains over 4 years of primary school (ES 0.30).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7525" y="1420813"/>
            <a:ext cx="3910013" cy="23764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dirty="0">
                <a:ea typeface="ＭＳ Ｐゴシック" charset="-128"/>
                <a:cs typeface="Arial" charset="0"/>
              </a:rPr>
              <a:t>Between the ages of 3-5, development of </a:t>
            </a:r>
            <a:r>
              <a:rPr lang="en-GB" sz="1600" u="sng" dirty="0">
                <a:ea typeface="ＭＳ Ｐゴシック" charset="-128"/>
                <a:cs typeface="Arial" charset="0"/>
              </a:rPr>
              <a:t>code-related skills </a:t>
            </a:r>
            <a:r>
              <a:rPr lang="en-GB" sz="1600" dirty="0">
                <a:ea typeface="ＭＳ Ｐゴシック" charset="-128"/>
                <a:cs typeface="Arial" charset="0"/>
              </a:rPr>
              <a:t>is influenced by: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Engaging in learning activities with the alphabet (Effect Size*=0.51)</a:t>
            </a:r>
            <a:endParaRPr lang="en-GB" sz="1600" dirty="0">
              <a:ea typeface="ＭＳ Ｐゴシック" charset="-128"/>
              <a:cs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Playing with letters and numbers   (ES⃰ =0.36)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86288" y="1427163"/>
            <a:ext cx="387985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dirty="0">
                <a:ea typeface="ＭＳ Ｐゴシック" charset="-128"/>
                <a:cs typeface="Arial" charset="0"/>
              </a:rPr>
              <a:t>Between the ages of 3-5, development of </a:t>
            </a:r>
            <a:r>
              <a:rPr lang="en-GB" sz="1600" u="sng" dirty="0">
                <a:ea typeface="ＭＳ Ｐゴシック" charset="-128"/>
                <a:cs typeface="Arial" charset="0"/>
              </a:rPr>
              <a:t>vocabulary skills</a:t>
            </a:r>
            <a:r>
              <a:rPr lang="en-GB" sz="1600" dirty="0">
                <a:ea typeface="ＭＳ Ｐゴシック" charset="-128"/>
                <a:cs typeface="Arial" charset="0"/>
              </a:rPr>
              <a:t> is influenced by: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Being read to daily (ES*=0.27)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Learning songs, poems and nursery rhymes (ES*=0.20)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Tx/>
              <a:buChar char="-"/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Visiting the library often (ES*=0.18)</a:t>
            </a:r>
          </a:p>
        </p:txBody>
      </p:sp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4611688"/>
            <a:ext cx="1419225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549275"/>
            <a:ext cx="8763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GB" sz="3200" kern="0" dirty="0">
                <a:solidFill>
                  <a:srgbClr val="104F75"/>
                </a:solidFill>
                <a:latin typeface="+mj-lt"/>
                <a:ea typeface="ＭＳ Ｐゴシック" charset="-128"/>
                <a:cs typeface="ＭＳ Ｐゴシック" charset="-128"/>
              </a:rPr>
              <a:t>Attending pre-school improves early literacy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7525" y="1420813"/>
            <a:ext cx="3816350" cy="23764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dirty="0">
                <a:ea typeface="ＭＳ Ｐゴシック" charset="-128"/>
                <a:cs typeface="Arial" charset="0"/>
              </a:rPr>
              <a:t>Impact on code-related skills: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Attending pre-school improves code-related skills (ES=0.30).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The more months spent in pre-school the better a child’s code-related skills (ES=0.33).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The more months a child spends in high quality pre-school, the better their code related skills (36+ months, ES=0.62).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1420813"/>
            <a:ext cx="4027488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dirty="0">
                <a:ea typeface="ＭＳ Ｐゴシック" charset="-128"/>
                <a:cs typeface="Arial" charset="0"/>
              </a:rPr>
              <a:t>Impact on oral language skills: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Attending pre-school improves language skills (ES=0.42).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The more months spent in pre-school the better a child’s language skills (ES=0.14).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The more months a child spends in high quality pre-school, the better their language skills (36+ months, ES=1.01).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GB" sz="1600" b="0" dirty="0">
              <a:ea typeface="ＭＳ Ｐゴシック" charset="-128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GB" sz="1600" b="0" dirty="0">
              <a:ea typeface="ＭＳ Ｐゴシック" charset="-128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GB" sz="1600" b="0" dirty="0">
              <a:ea typeface="ＭＳ Ｐゴシック" charset="-128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GB" sz="1600" b="0" dirty="0">
                <a:ea typeface="ＭＳ Ｐゴシック" charset="-128"/>
                <a:cs typeface="Arial" charset="0"/>
              </a:rPr>
              <a:t>Point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8313" y="4005263"/>
            <a:ext cx="5975350" cy="172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GB" sz="1600" b="0" dirty="0">
                <a:ea typeface="ＭＳ Ｐゴシック" charset="-128"/>
              </a:rPr>
              <a:t>Children have better language development in pre-school if there is a mix of children from advantaged and disadvantaged backgrounds (measured by mother’s qualifications) for both code-related skills (ES 0.24) and vocabulary skills (ES 0.19). This may be due to a peer effect as well as staff using more challenging activities and having higher expectations of all children.</a:t>
            </a:r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9338" y="4799013"/>
            <a:ext cx="2798762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>The quality of pre-school is important</a:t>
            </a:r>
            <a:b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</a:br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/>
            </a:r>
            <a:b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</a:br>
            <a: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  <a:t/>
            </a:r>
            <a:br>
              <a:rPr lang="en-GB" altLang="en-US" smtClean="0">
                <a:solidFill>
                  <a:srgbClr val="104F75"/>
                </a:solidFill>
                <a:ea typeface="ＭＳ Ｐゴシック" pitchFamily="34" charset="-128"/>
              </a:rPr>
            </a:br>
            <a:endParaRPr lang="en-GB" altLang="en-US" smtClean="0">
              <a:solidFill>
                <a:srgbClr val="104F75"/>
              </a:solidFill>
              <a:ea typeface="ＭＳ Ｐゴシック" pitchFamily="34" charset="-12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13725" cy="2505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0" smtClean="0">
                <a:ea typeface="ＭＳ Ｐゴシック" pitchFamily="34" charset="-128"/>
              </a:rPr>
              <a:t>One year in a high quality pre-school (ES 0.38) has a similar positive impact on early literacy (pre-reading) as 2+ years in a low quality pre-school (ES 0.37). 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b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b="0" smtClean="0">
                <a:ea typeface="ＭＳ Ｐゴシック" pitchFamily="34" charset="-128"/>
              </a:rPr>
              <a:t>2+ years in a high quality pre-school has the biggest impact (ES 0.62) on early literacy (pre-reading). 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b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b="0" smtClean="0">
                <a:ea typeface="ＭＳ Ｐゴシック" pitchFamily="34" charset="-128"/>
              </a:rPr>
              <a:t>Only pre-schools of medium or high quality have a lasting impact on literacy in primary school.</a:t>
            </a:r>
            <a:endParaRPr lang="en-US" altLang="en-US" smtClean="0"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1775" y="3716338"/>
          <a:ext cx="6153150" cy="2379662"/>
        </p:xfrm>
        <a:graphic>
          <a:graphicData uri="http://schemas.openxmlformats.org/drawingml/2006/table">
            <a:tbl>
              <a:tblPr/>
              <a:tblGrid>
                <a:gridCol w="1224097"/>
                <a:gridCol w="1512089"/>
                <a:gridCol w="1800106"/>
                <a:gridCol w="1616858"/>
              </a:tblGrid>
              <a:tr h="30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Inadequate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Minimal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Good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Excellent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07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Few or no rhymes or poems are spoken or sung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Rhymes are often spoken or sung by adults to children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Children are encouraged to speak and/or sing rhymes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The rhyming components of songs or rhymes are brought to the attention of the children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The initial sounds in words are brought to the attention of the children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Attention is paid to syllabification of words (i.e. through clapping games, jumping)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Some attention is given to linking sounds to letters</a:t>
                      </a:r>
                    </a:p>
                  </a:txBody>
                  <a:tcPr marL="91435" marR="91435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7E4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0" y="3962400"/>
            <a:ext cx="216058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buFont typeface="Wingdings" charset="2"/>
              <a:buNone/>
              <a:defRPr/>
            </a:pPr>
            <a:r>
              <a:rPr lang="en-US" sz="1600" kern="0" dirty="0">
                <a:latin typeface="+mn-lt"/>
                <a:ea typeface="ＭＳ Ｐゴシック" charset="-128"/>
                <a:cs typeface="ＭＳ Ｐゴシック" charset="-128"/>
              </a:rPr>
              <a:t>What determines quality in pre-school with regards to emergent literacy?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charset="2"/>
              <a:buNone/>
              <a:defRPr/>
            </a:pPr>
            <a:endParaRPr lang="en-US" sz="1600" kern="0" dirty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charset="2"/>
              <a:buNone/>
              <a:defRPr/>
            </a:pPr>
            <a:r>
              <a:rPr lang="en-US" sz="1600" kern="0" dirty="0">
                <a:latin typeface="+mn-lt"/>
                <a:ea typeface="ＭＳ Ｐゴシック" charset="-128"/>
                <a:cs typeface="ＭＳ Ｐゴシック" charset="-128"/>
              </a:rPr>
              <a:t>Here is an example of use of rhymes*.</a:t>
            </a:r>
          </a:p>
        </p:txBody>
      </p:sp>
      <p:sp>
        <p:nvSpPr>
          <p:cNvPr id="11286" name="Right Arrow 1"/>
          <p:cNvSpPr>
            <a:spLocks noChangeArrowheads="1"/>
          </p:cNvSpPr>
          <p:nvPr/>
        </p:nvSpPr>
        <p:spPr bwMode="auto">
          <a:xfrm>
            <a:off x="827088" y="5229225"/>
            <a:ext cx="1728787" cy="431800"/>
          </a:xfrm>
          <a:prstGeom prst="rightArrow">
            <a:avLst>
              <a:gd name="adj1" fmla="val 50000"/>
              <a:gd name="adj2" fmla="val 50046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87" name="TextBox 7"/>
          <p:cNvSpPr txBox="1">
            <a:spLocks noChangeArrowheads="1"/>
          </p:cNvSpPr>
          <p:nvPr/>
        </p:nvSpPr>
        <p:spPr bwMode="auto">
          <a:xfrm>
            <a:off x="2771775" y="6237288"/>
            <a:ext cx="60483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900"/>
              <a:t>*Early Childhood Environment Rating Scale- Extension (ECERS-E) - Sylva, Siraj-Blatchford &amp; Taggart, 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BDD00"/>
      </a:accent1>
      <a:accent2>
        <a:srgbClr val="5ABBB1"/>
      </a:accent2>
      <a:accent3>
        <a:srgbClr val="FFFFFF"/>
      </a:accent3>
      <a:accent4>
        <a:srgbClr val="000000"/>
      </a:accent4>
      <a:accent5>
        <a:srgbClr val="FDEBAA"/>
      </a:accent5>
      <a:accent6>
        <a:srgbClr val="51A9A0"/>
      </a:accent6>
      <a:hlink>
        <a:srgbClr val="0092BC"/>
      </a:hlink>
      <a:folHlink>
        <a:srgbClr val="324C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D00"/>
        </a:accent1>
        <a:accent2>
          <a:srgbClr val="5ABBB1"/>
        </a:accent2>
        <a:accent3>
          <a:srgbClr val="FFFFFF"/>
        </a:accent3>
        <a:accent4>
          <a:srgbClr val="000000"/>
        </a:accent4>
        <a:accent5>
          <a:srgbClr val="FDEBAA"/>
        </a:accent5>
        <a:accent6>
          <a:srgbClr val="51A9A0"/>
        </a:accent6>
        <a:hlink>
          <a:srgbClr val="0092BC"/>
        </a:hlink>
        <a:folHlink>
          <a:srgbClr val="324C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1411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ＭＳ Ｐゴシック</vt:lpstr>
      <vt:lpstr>Wingdings</vt:lpstr>
      <vt:lpstr>Default Design</vt:lpstr>
      <vt:lpstr>Slide 1</vt:lpstr>
      <vt:lpstr>Supporting early reading</vt:lpstr>
      <vt:lpstr>   The EPPSE study</vt:lpstr>
      <vt:lpstr>Setting the scene</vt:lpstr>
      <vt:lpstr>Development of reading skills</vt:lpstr>
      <vt:lpstr>Home learning in the early years</vt:lpstr>
      <vt:lpstr>Home learning in the early years</vt:lpstr>
      <vt:lpstr>Slide 8</vt:lpstr>
      <vt:lpstr>The quality of pre-school is important   </vt:lpstr>
      <vt:lpstr>Slide 10</vt:lpstr>
      <vt:lpstr>The impact of home learning in KS1</vt:lpstr>
      <vt:lpstr>Take home messages  </vt:lpstr>
      <vt:lpstr>Further Information</vt:lpstr>
    </vt:vector>
  </TitlesOfParts>
  <Company>Julea Hardy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DfE PowerPoint Template (Avant Garde Slides only) v1 1 (blue)</dc:title>
  <dc:creator>Julea Hardy</dc:creator>
  <cp:lastModifiedBy>Daniel O'Connor</cp:lastModifiedBy>
  <cp:revision>176</cp:revision>
  <dcterms:created xsi:type="dcterms:W3CDTF">2013-01-20T15:07:42Z</dcterms:created>
  <dcterms:modified xsi:type="dcterms:W3CDTF">2014-06-20T10:24:23Z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SubjectOOB">
    <vt:lpwstr>;#Regulations;#</vt:lpwstr>
  </property>
  <property fmtid="{D5CDD505-2E9C-101B-9397-08002B2CF9AE}" pid="3" name="DCSFContributor">
    <vt:lpwstr/>
  </property>
  <property fmtid="{D5CDD505-2E9C-101B-9397-08002B2CF9AE}" pid="4" name="DocumentStatusOOB">
    <vt:lpwstr>approved</vt:lpwstr>
  </property>
  <property fmtid="{D5CDD505-2E9C-101B-9397-08002B2CF9AE}" pid="5" name="ContentType">
    <vt:lpwstr>IWP Document</vt:lpwstr>
  </property>
  <property fmtid="{D5CDD505-2E9C-101B-9397-08002B2CF9AE}" pid="6" name="SecurityClassificationOOB">
    <vt:lpwstr>unclassified</vt:lpwstr>
  </property>
  <property fmtid="{D5CDD505-2E9C-101B-9397-08002B2CF9AE}" pid="7" name="SiteTypeOOB">
    <vt:lpwstr>Directorate</vt:lpwstr>
  </property>
  <property fmtid="{D5CDD505-2E9C-101B-9397-08002B2CF9AE}" pid="8" name="OwnerOOB">
    <vt:lpwstr>Corporate and Internal Communications</vt:lpwstr>
  </property>
  <property fmtid="{D5CDD505-2E9C-101B-9397-08002B2CF9AE}" pid="9" name="Function2OOB">
    <vt:lpwstr/>
  </property>
</Properties>
</file>